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7"/>
    <p:sldId id="257" r:id="rId48"/>
    <p:sldId id="258" r:id="rId49"/>
    <p:sldId id="259" r:id="rId50"/>
    <p:sldId id="260" r:id="rId51"/>
    <p:sldId id="261" r:id="rId52"/>
    <p:sldId id="262" r:id="rId53"/>
    <p:sldId id="263" r:id="rId54"/>
    <p:sldId id="264" r:id="rId55"/>
    <p:sldId id="265" r:id="rId56"/>
  </p:sldIdLst>
  <p:sldSz cx="18288000" cy="10287000"/>
  <p:notesSz cx="6858000" cy="9144000"/>
  <p:embeddedFontLst>
    <p:embeddedFont>
      <p:font typeface="Glacial Indifference" charset="1" panose="00000000000000000000"/>
      <p:regular r:id="rId6"/>
    </p:embeddedFont>
    <p:embeddedFont>
      <p:font typeface="Glacial Indifference Bold" charset="1" panose="00000800000000000000"/>
      <p:regular r:id="rId7"/>
    </p:embeddedFont>
    <p:embeddedFont>
      <p:font typeface="Glacial Indifference Italics" charset="1" panose="00000000000000000000"/>
      <p:regular r:id="rId8"/>
    </p:embeddedFont>
    <p:embeddedFont>
      <p:font typeface="Glacial Indifference Bold Italics" charset="1" panose="00000800000000000000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Cardo" charset="1" panose="02020600000000000000"/>
      <p:regular r:id="rId14"/>
    </p:embeddedFont>
    <p:embeddedFont>
      <p:font typeface="Cardo Bold" charset="1" panose="02020804080000020003"/>
      <p:regular r:id="rId15"/>
    </p:embeddedFont>
    <p:embeddedFont>
      <p:font typeface="Cardo Italics" charset="1" panose="02020600000000000000"/>
      <p:regular r:id="rId16"/>
    </p:embeddedFont>
    <p:embeddedFont>
      <p:font typeface="DM Sans" charset="1" panose="00000000000000000000"/>
      <p:regular r:id="rId17"/>
    </p:embeddedFont>
    <p:embeddedFont>
      <p:font typeface="DM Sans Bold" charset="1" panose="00000000000000000000"/>
      <p:regular r:id="rId18"/>
    </p:embeddedFont>
    <p:embeddedFont>
      <p:font typeface="DM Sans Italics" charset="1" panose="00000000000000000000"/>
      <p:regular r:id="rId19"/>
    </p:embeddedFont>
    <p:embeddedFont>
      <p:font typeface="DM Sans Bold Italics" charset="1" panose="00000000000000000000"/>
      <p:regular r:id="rId20"/>
    </p:embeddedFont>
    <p:embeddedFont>
      <p:font typeface="Open Sans Extra Bold" charset="1" panose="020B0906030804020204"/>
      <p:regular r:id="rId21"/>
    </p:embeddedFont>
    <p:embeddedFont>
      <p:font typeface="Open Sans Extra Bold Italics" charset="1" panose="020B0906030804020204"/>
      <p:regular r:id="rId22"/>
    </p:embeddedFont>
    <p:embeddedFont>
      <p:font typeface="Canva Sans" charset="1" panose="020B0503030501040103"/>
      <p:regular r:id="rId23"/>
    </p:embeddedFont>
    <p:embeddedFont>
      <p:font typeface="Canva Sans Bold" charset="1" panose="020B0803030501040103"/>
      <p:regular r:id="rId24"/>
    </p:embeddedFont>
    <p:embeddedFont>
      <p:font typeface="Canva Sans Italics" charset="1" panose="020B0503030501040103"/>
      <p:regular r:id="rId25"/>
    </p:embeddedFont>
    <p:embeddedFont>
      <p:font typeface="Canva Sans Bold Italics" charset="1" panose="020B0803030501040103"/>
      <p:regular r:id="rId26"/>
    </p:embeddedFont>
    <p:embeddedFont>
      <p:font typeface="Canva Sans Medium" charset="1" panose="020B0603030501040103"/>
      <p:regular r:id="rId27"/>
    </p:embeddedFont>
    <p:embeddedFont>
      <p:font typeface="Canva Sans Medium Italics" charset="1" panose="020B0603030501040103"/>
      <p:regular r:id="rId28"/>
    </p:embeddedFont>
    <p:embeddedFont>
      <p:font typeface="Poppins" charset="1" panose="00000500000000000000"/>
      <p:regular r:id="rId29"/>
    </p:embeddedFont>
    <p:embeddedFont>
      <p:font typeface="Poppins Bold" charset="1" panose="00000800000000000000"/>
      <p:regular r:id="rId30"/>
    </p:embeddedFont>
    <p:embeddedFont>
      <p:font typeface="Poppins Italics" charset="1" panose="00000500000000000000"/>
      <p:regular r:id="rId31"/>
    </p:embeddedFont>
    <p:embeddedFont>
      <p:font typeface="Poppins Bold Italics" charset="1" panose="00000800000000000000"/>
      <p:regular r:id="rId32"/>
    </p:embeddedFont>
    <p:embeddedFont>
      <p:font typeface="Poppins Thin" charset="1" panose="00000300000000000000"/>
      <p:regular r:id="rId33"/>
    </p:embeddedFont>
    <p:embeddedFont>
      <p:font typeface="Poppins Thin Italics" charset="1" panose="00000300000000000000"/>
      <p:regular r:id="rId34"/>
    </p:embeddedFont>
    <p:embeddedFont>
      <p:font typeface="Poppins Extra-Light" charset="1" panose="00000300000000000000"/>
      <p:regular r:id="rId35"/>
    </p:embeddedFont>
    <p:embeddedFont>
      <p:font typeface="Poppins Extra-Light Italics" charset="1" panose="00000300000000000000"/>
      <p:regular r:id="rId36"/>
    </p:embeddedFont>
    <p:embeddedFont>
      <p:font typeface="Poppins Light" charset="1" panose="00000400000000000000"/>
      <p:regular r:id="rId37"/>
    </p:embeddedFont>
    <p:embeddedFont>
      <p:font typeface="Poppins Light Italics" charset="1" panose="00000400000000000000"/>
      <p:regular r:id="rId38"/>
    </p:embeddedFont>
    <p:embeddedFont>
      <p:font typeface="Poppins Medium" charset="1" panose="00000600000000000000"/>
      <p:regular r:id="rId39"/>
    </p:embeddedFont>
    <p:embeddedFont>
      <p:font typeface="Poppins Medium Italics" charset="1" panose="00000600000000000000"/>
      <p:regular r:id="rId40"/>
    </p:embeddedFont>
    <p:embeddedFont>
      <p:font typeface="Poppins Semi-Bold" charset="1" panose="00000700000000000000"/>
      <p:regular r:id="rId41"/>
    </p:embeddedFont>
    <p:embeddedFont>
      <p:font typeface="Poppins Semi-Bold Italics" charset="1" panose="00000700000000000000"/>
      <p:regular r:id="rId42"/>
    </p:embeddedFont>
    <p:embeddedFont>
      <p:font typeface="Poppins Ultra-Bold" charset="1" panose="00000900000000000000"/>
      <p:regular r:id="rId43"/>
    </p:embeddedFont>
    <p:embeddedFont>
      <p:font typeface="Poppins Ultra-Bold Italics" charset="1" panose="00000900000000000000"/>
      <p:regular r:id="rId44"/>
    </p:embeddedFont>
    <p:embeddedFont>
      <p:font typeface="Poppins Heavy" charset="1" panose="00000A00000000000000"/>
      <p:regular r:id="rId45"/>
    </p:embeddedFont>
    <p:embeddedFont>
      <p:font typeface="Poppins Heavy Italics" charset="1" panose="00000A00000000000000"/>
      <p:regular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slides/slide1.xml" Type="http://schemas.openxmlformats.org/officeDocument/2006/relationships/slide"/><Relationship Id="rId48" Target="slides/slide2.xml" Type="http://schemas.openxmlformats.org/officeDocument/2006/relationships/slide"/><Relationship Id="rId49" Target="slides/slide3.xml" Type="http://schemas.openxmlformats.org/officeDocument/2006/relationships/slide"/><Relationship Id="rId5" Target="tableStyles.xml" Type="http://schemas.openxmlformats.org/officeDocument/2006/relationships/tableStyles"/><Relationship Id="rId50" Target="slides/slide4.xml" Type="http://schemas.openxmlformats.org/officeDocument/2006/relationships/slide"/><Relationship Id="rId51" Target="slides/slide5.xml" Type="http://schemas.openxmlformats.org/officeDocument/2006/relationships/slide"/><Relationship Id="rId52" Target="slides/slide6.xml" Type="http://schemas.openxmlformats.org/officeDocument/2006/relationships/slide"/><Relationship Id="rId53" Target="slides/slide7.xml" Type="http://schemas.openxmlformats.org/officeDocument/2006/relationships/slide"/><Relationship Id="rId54" Target="slides/slide8.xml" Type="http://schemas.openxmlformats.org/officeDocument/2006/relationships/slide"/><Relationship Id="rId55" Target="slides/slide9.xml" Type="http://schemas.openxmlformats.org/officeDocument/2006/relationships/slide"/><Relationship Id="rId56" Target="slides/slide10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GEUg2Z3zM.mp4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Relationship Id="rId3" Target="../media/image34.sv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3.png" Type="http://schemas.openxmlformats.org/officeDocument/2006/relationships/image"/><Relationship Id="rId4" Target="../media/image7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3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png" Type="http://schemas.openxmlformats.org/officeDocument/2006/relationships/image"/><Relationship Id="rId11" Target="../media/image17.png" Type="http://schemas.openxmlformats.org/officeDocument/2006/relationships/image"/><Relationship Id="rId12" Target="../media/image18.png" Type="http://schemas.openxmlformats.org/officeDocument/2006/relationships/image"/><Relationship Id="rId13" Target="../media/image3.png" Type="http://schemas.openxmlformats.org/officeDocument/2006/relationships/image"/><Relationship Id="rId14" Target="../media/image5.png" Type="http://schemas.openxmlformats.org/officeDocument/2006/relationships/image"/><Relationship Id="rId15" Target="../media/image19.png" Type="http://schemas.openxmlformats.org/officeDocument/2006/relationships/image"/><Relationship Id="rId16" Target="../media/image20.png" Type="http://schemas.openxmlformats.org/officeDocument/2006/relationships/image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Relationship Id="rId7" Target="../media/image13.png" Type="http://schemas.openxmlformats.org/officeDocument/2006/relationships/image"/><Relationship Id="rId8" Target="../media/image14.png" Type="http://schemas.openxmlformats.org/officeDocument/2006/relationships/image"/><Relationship Id="rId9" Target="../media/image1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5.png" Type="http://schemas.openxmlformats.org/officeDocument/2006/relationships/image"/><Relationship Id="rId4" Target="../media/image21.jpeg" Type="http://schemas.openxmlformats.org/officeDocument/2006/relationships/image"/><Relationship Id="rId5" Target="../media/VAGEUg2Z3zM.mp4" Type="http://schemas.openxmlformats.org/officeDocument/2006/relationships/video"/><Relationship Id="rId6" Target="../media/VAGEUg2Z3zM.mp4" Type="http://schemas.microsoft.com/office/2007/relationships/media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8.png" Type="http://schemas.openxmlformats.org/officeDocument/2006/relationships/image"/><Relationship Id="rId11" Target="../media/image29.png" Type="http://schemas.openxmlformats.org/officeDocument/2006/relationships/image"/><Relationship Id="rId12" Target="../media/image30.svg" Type="http://schemas.openxmlformats.org/officeDocument/2006/relationships/image"/><Relationship Id="rId2" Target="../media/image3.png" Type="http://schemas.openxmlformats.org/officeDocument/2006/relationships/image"/><Relationship Id="rId3" Target="../media/image5.png" Type="http://schemas.openxmlformats.org/officeDocument/2006/relationships/image"/><Relationship Id="rId4" Target="../media/image22.png" Type="http://schemas.openxmlformats.org/officeDocument/2006/relationships/image"/><Relationship Id="rId5" Target="../media/image23.svg" Type="http://schemas.openxmlformats.org/officeDocument/2006/relationships/image"/><Relationship Id="rId6" Target="../media/image24.png" Type="http://schemas.openxmlformats.org/officeDocument/2006/relationships/image"/><Relationship Id="rId7" Target="../media/image25.svg" Type="http://schemas.openxmlformats.org/officeDocument/2006/relationships/image"/><Relationship Id="rId8" Target="../media/image26.png" Type="http://schemas.openxmlformats.org/officeDocument/2006/relationships/image"/><Relationship Id="rId9" Target="../media/image27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5.png" Type="http://schemas.openxmlformats.org/officeDocument/2006/relationships/image"/><Relationship Id="rId4" Target="../media/image31.png" Type="http://schemas.openxmlformats.org/officeDocument/2006/relationships/image"/><Relationship Id="rId5" Target="../media/image3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97502" y="5590237"/>
            <a:ext cx="14099416" cy="1409941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747857" y="4015112"/>
            <a:ext cx="8015383" cy="1575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19"/>
              </a:lnSpc>
              <a:spcBef>
                <a:spcPct val="0"/>
              </a:spcBef>
            </a:pPr>
            <a:r>
              <a:rPr lang="en-US" sz="9156">
                <a:solidFill>
                  <a:srgbClr val="051D40"/>
                </a:solidFill>
                <a:latin typeface="Open Sans Extra Bold"/>
              </a:rPr>
              <a:t>BrainCraft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6420234" y="-1717598"/>
            <a:ext cx="3735531" cy="3735531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47857" y="-643475"/>
            <a:ext cx="1286950" cy="128695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1929195" y="8389571"/>
            <a:ext cx="3735531" cy="373553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8757394" y="7522582"/>
            <a:ext cx="8779632" cy="1733977"/>
          </a:xfrm>
          <a:custGeom>
            <a:avLst/>
            <a:gdLst/>
            <a:ahLst/>
            <a:cxnLst/>
            <a:rect r="r" b="b" t="t" l="l"/>
            <a:pathLst>
              <a:path h="1733977" w="8779632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747857" y="5739679"/>
            <a:ext cx="8602279" cy="98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5"/>
              </a:lnSpc>
            </a:pPr>
            <a:r>
              <a:rPr lang="en-US" sz="2753" spc="-55">
                <a:solidFill>
                  <a:srgbClr val="051D40"/>
                </a:solidFill>
                <a:latin typeface="Poppins"/>
              </a:rPr>
              <a:t>Ahana Bandyopadhyay @ MS Data Science</a:t>
            </a:r>
          </a:p>
          <a:p>
            <a:pPr algn="l">
              <a:lnSpc>
                <a:spcPts val="3855"/>
              </a:lnSpc>
              <a:spcBef>
                <a:spcPct val="0"/>
              </a:spcBef>
            </a:pPr>
            <a:r>
              <a:rPr lang="en-US" sz="2753" spc="-55">
                <a:solidFill>
                  <a:srgbClr val="051D40"/>
                </a:solidFill>
                <a:latin typeface="Poppins"/>
              </a:rPr>
              <a:t>Sourodip Ghosh @ MS Engineering Management</a:t>
            </a:r>
          </a:p>
        </p:txBody>
      </p: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8573918" y="3143201"/>
            <a:ext cx="9146584" cy="5246370"/>
            <a:chOff x="0" y="0"/>
            <a:chExt cx="7981950" cy="457835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3"/>
              <a:stretch>
                <a:fillRect l="-12583" t="0" r="-12583" b="0"/>
              </a:stretch>
            </a:blipFill>
          </p:spPr>
        </p:sp>
      </p:grpSp>
      <p:sp>
        <p:nvSpPr>
          <p:cNvPr name="Freeform 23" id="23"/>
          <p:cNvSpPr/>
          <p:nvPr/>
        </p:nvSpPr>
        <p:spPr>
          <a:xfrm flipH="false" flipV="false" rot="0">
            <a:off x="10751218" y="0"/>
            <a:ext cx="5518823" cy="1437101"/>
          </a:xfrm>
          <a:custGeom>
            <a:avLst/>
            <a:gdLst/>
            <a:ahLst/>
            <a:cxnLst/>
            <a:rect r="r" b="b" t="t" l="l"/>
            <a:pathLst>
              <a:path h="1437101" w="5518823">
                <a:moveTo>
                  <a:pt x="0" y="0"/>
                </a:moveTo>
                <a:lnTo>
                  <a:pt x="5518824" y="0"/>
                </a:lnTo>
                <a:lnTo>
                  <a:pt x="5518824" y="1437101"/>
                </a:lnTo>
                <a:lnTo>
                  <a:pt x="0" y="14371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986" t="0" r="-16420" b="-148477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4579128" y="150167"/>
            <a:ext cx="4878640" cy="1611496"/>
          </a:xfrm>
          <a:custGeom>
            <a:avLst/>
            <a:gdLst/>
            <a:ahLst/>
            <a:cxnLst/>
            <a:rect r="r" b="b" t="t" l="l"/>
            <a:pathLst>
              <a:path h="1611496" w="4878640">
                <a:moveTo>
                  <a:pt x="0" y="0"/>
                </a:moveTo>
                <a:lnTo>
                  <a:pt x="4878640" y="0"/>
                </a:lnTo>
                <a:lnTo>
                  <a:pt x="4878640" y="1611497"/>
                </a:lnTo>
                <a:lnTo>
                  <a:pt x="0" y="16114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2102" t="-104795" r="-25573" b="-18743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2567488" y="7170645"/>
            <a:ext cx="3086691" cy="3086691"/>
          </a:xfrm>
          <a:custGeom>
            <a:avLst/>
            <a:gdLst/>
            <a:ahLst/>
            <a:cxnLst/>
            <a:rect r="r" b="b" t="t" l="l"/>
            <a:pathLst>
              <a:path h="3086691" w="3086691">
                <a:moveTo>
                  <a:pt x="0" y="0"/>
                </a:moveTo>
                <a:lnTo>
                  <a:pt x="3086691" y="0"/>
                </a:lnTo>
                <a:lnTo>
                  <a:pt x="3086691" y="3086691"/>
                </a:lnTo>
                <a:lnTo>
                  <a:pt x="0" y="30866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028700" y="1775719"/>
            <a:ext cx="2256977" cy="2182243"/>
          </a:xfrm>
          <a:custGeom>
            <a:avLst/>
            <a:gdLst/>
            <a:ahLst/>
            <a:cxnLst/>
            <a:rect r="r" b="b" t="t" l="l"/>
            <a:pathLst>
              <a:path h="2182243" w="2256977">
                <a:moveTo>
                  <a:pt x="0" y="0"/>
                </a:moveTo>
                <a:lnTo>
                  <a:pt x="2256977" y="0"/>
                </a:lnTo>
                <a:lnTo>
                  <a:pt x="2256977" y="2182243"/>
                </a:lnTo>
                <a:lnTo>
                  <a:pt x="0" y="218224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48305" t="-32354" r="-53198" b="-7605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759746" y="3514538"/>
            <a:ext cx="13499554" cy="262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51D40"/>
                </a:solidFill>
                <a:latin typeface="Cardo"/>
              </a:rPr>
              <a:t>Join us in transforming education. We invite investors, educators, and tech partners to collaborate with us.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2398912" y="0"/>
            <a:ext cx="5889088" cy="756959"/>
            <a:chOff x="0" y="0"/>
            <a:chExt cx="1551036" cy="19936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51036" cy="199364"/>
            </a:xfrm>
            <a:custGeom>
              <a:avLst/>
              <a:gdLst/>
              <a:ahLst/>
              <a:cxnLst/>
              <a:rect r="r" b="b" t="t" l="l"/>
              <a:pathLst>
                <a:path h="199364" w="1551036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4696322" y="2589665"/>
            <a:ext cx="9392643" cy="9529477"/>
          </a:xfrm>
          <a:custGeom>
            <a:avLst/>
            <a:gdLst/>
            <a:ahLst/>
            <a:cxnLst/>
            <a:rect r="r" b="b" t="t" l="l"/>
            <a:pathLst>
              <a:path h="9529477" w="9392643">
                <a:moveTo>
                  <a:pt x="0" y="0"/>
                </a:moveTo>
                <a:lnTo>
                  <a:pt x="9392644" y="0"/>
                </a:lnTo>
                <a:lnTo>
                  <a:pt x="9392644" y="9529477"/>
                </a:lnTo>
                <a:lnTo>
                  <a:pt x="0" y="95294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0" y="9239161"/>
            <a:ext cx="3172225" cy="1047839"/>
          </a:xfrm>
          <a:custGeom>
            <a:avLst/>
            <a:gdLst/>
            <a:ahLst/>
            <a:cxnLst/>
            <a:rect r="r" b="b" t="t" l="l"/>
            <a:pathLst>
              <a:path h="1047839" w="3172225">
                <a:moveTo>
                  <a:pt x="0" y="0"/>
                </a:moveTo>
                <a:lnTo>
                  <a:pt x="3172225" y="0"/>
                </a:lnTo>
                <a:lnTo>
                  <a:pt x="3172225" y="1047839"/>
                </a:lnTo>
                <a:lnTo>
                  <a:pt x="0" y="10478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2102" t="-104795" r="-25573" b="-18743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022128" y="9101479"/>
            <a:ext cx="5265872" cy="1185521"/>
          </a:xfrm>
          <a:custGeom>
            <a:avLst/>
            <a:gdLst/>
            <a:ahLst/>
            <a:cxnLst/>
            <a:rect r="r" b="b" t="t" l="l"/>
            <a:pathLst>
              <a:path h="1185521" w="5265872">
                <a:moveTo>
                  <a:pt x="0" y="0"/>
                </a:moveTo>
                <a:lnTo>
                  <a:pt x="5265872" y="0"/>
                </a:lnTo>
                <a:lnTo>
                  <a:pt x="5265872" y="1185521"/>
                </a:lnTo>
                <a:lnTo>
                  <a:pt x="0" y="11855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6815" r="-12331" b="-142662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565212" y="9258300"/>
            <a:ext cx="1063929" cy="1028700"/>
          </a:xfrm>
          <a:custGeom>
            <a:avLst/>
            <a:gdLst/>
            <a:ahLst/>
            <a:cxnLst/>
            <a:rect r="r" b="b" t="t" l="l"/>
            <a:pathLst>
              <a:path h="1028700" w="1063929">
                <a:moveTo>
                  <a:pt x="0" y="0"/>
                </a:moveTo>
                <a:lnTo>
                  <a:pt x="1063929" y="0"/>
                </a:lnTo>
                <a:lnTo>
                  <a:pt x="1063929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8305" t="-32354" r="-53198" b="-7605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32882" y="-78841"/>
            <a:ext cx="15798140" cy="986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27"/>
              </a:lnSpc>
              <a:spcBef>
                <a:spcPct val="0"/>
              </a:spcBef>
            </a:pPr>
            <a:r>
              <a:rPr lang="en-US" sz="5805">
                <a:solidFill>
                  <a:srgbClr val="00569E"/>
                </a:solidFill>
                <a:latin typeface="Open Sans Extra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8217" y="9258300"/>
            <a:ext cx="18476217" cy="1028700"/>
            <a:chOff x="0" y="0"/>
            <a:chExt cx="4866164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66164" cy="270933"/>
            </a:xfrm>
            <a:custGeom>
              <a:avLst/>
              <a:gdLst/>
              <a:ahLst/>
              <a:cxnLst/>
              <a:rect r="r" b="b" t="t" l="l"/>
              <a:pathLst>
                <a:path h="270933" w="4866164">
                  <a:moveTo>
                    <a:pt x="0" y="0"/>
                  </a:moveTo>
                  <a:lnTo>
                    <a:pt x="4866164" y="0"/>
                  </a:lnTo>
                  <a:lnTo>
                    <a:pt x="486616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66164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5105490"/>
            <a:ext cx="18241346" cy="3952696"/>
            <a:chOff x="0" y="0"/>
            <a:chExt cx="4804305" cy="104103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04305" cy="1041039"/>
            </a:xfrm>
            <a:custGeom>
              <a:avLst/>
              <a:gdLst/>
              <a:ahLst/>
              <a:cxnLst/>
              <a:rect r="r" b="b" t="t" l="l"/>
              <a:pathLst>
                <a:path h="1041039" w="4804305">
                  <a:moveTo>
                    <a:pt x="0" y="0"/>
                  </a:moveTo>
                  <a:lnTo>
                    <a:pt x="4804305" y="0"/>
                  </a:lnTo>
                  <a:lnTo>
                    <a:pt x="4804305" y="1041039"/>
                  </a:lnTo>
                  <a:lnTo>
                    <a:pt x="0" y="1041039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804305" cy="10791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0" y="0"/>
            <a:ext cx="10398014" cy="5105490"/>
          </a:xfrm>
          <a:custGeom>
            <a:avLst/>
            <a:gdLst/>
            <a:ahLst/>
            <a:cxnLst/>
            <a:rect r="r" b="b" t="t" l="l"/>
            <a:pathLst>
              <a:path h="5105490" w="10398014">
                <a:moveTo>
                  <a:pt x="0" y="0"/>
                </a:moveTo>
                <a:lnTo>
                  <a:pt x="10398014" y="0"/>
                </a:lnTo>
                <a:lnTo>
                  <a:pt x="10398014" y="5105490"/>
                </a:lnTo>
                <a:lnTo>
                  <a:pt x="0" y="51054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885" r="-30537" b="-33659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0" y="9239161"/>
            <a:ext cx="3172225" cy="1047839"/>
          </a:xfrm>
          <a:custGeom>
            <a:avLst/>
            <a:gdLst/>
            <a:ahLst/>
            <a:cxnLst/>
            <a:rect r="r" b="b" t="t" l="l"/>
            <a:pathLst>
              <a:path h="1047839" w="3172225">
                <a:moveTo>
                  <a:pt x="0" y="0"/>
                </a:moveTo>
                <a:lnTo>
                  <a:pt x="3172225" y="0"/>
                </a:lnTo>
                <a:lnTo>
                  <a:pt x="3172225" y="1047839"/>
                </a:lnTo>
                <a:lnTo>
                  <a:pt x="0" y="10478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2102" t="-104795" r="-25573" b="-18743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022128" y="9101479"/>
            <a:ext cx="5265872" cy="1185521"/>
          </a:xfrm>
          <a:custGeom>
            <a:avLst/>
            <a:gdLst/>
            <a:ahLst/>
            <a:cxnLst/>
            <a:rect r="r" b="b" t="t" l="l"/>
            <a:pathLst>
              <a:path h="1185521" w="5265872">
                <a:moveTo>
                  <a:pt x="0" y="0"/>
                </a:moveTo>
                <a:lnTo>
                  <a:pt x="5265872" y="0"/>
                </a:lnTo>
                <a:lnTo>
                  <a:pt x="5265872" y="1185521"/>
                </a:lnTo>
                <a:lnTo>
                  <a:pt x="0" y="11855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815" r="-12331" b="-142662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398014" y="0"/>
            <a:ext cx="7843333" cy="5105490"/>
          </a:xfrm>
          <a:custGeom>
            <a:avLst/>
            <a:gdLst/>
            <a:ahLst/>
            <a:cxnLst/>
            <a:rect r="r" b="b" t="t" l="l"/>
            <a:pathLst>
              <a:path h="5105490" w="7843333">
                <a:moveTo>
                  <a:pt x="0" y="0"/>
                </a:moveTo>
                <a:lnTo>
                  <a:pt x="7843332" y="0"/>
                </a:lnTo>
                <a:lnTo>
                  <a:pt x="7843332" y="5105490"/>
                </a:lnTo>
                <a:lnTo>
                  <a:pt x="0" y="51054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383" t="-13596" r="-50314" b="-20949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0" y="5985510"/>
            <a:ext cx="4396245" cy="1988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80"/>
              </a:lnSpc>
            </a:pPr>
            <a:r>
              <a:rPr lang="en-US" sz="5700">
                <a:solidFill>
                  <a:srgbClr val="FDFDFD"/>
                </a:solidFill>
                <a:latin typeface="Open Sans Extra Bold"/>
              </a:rPr>
              <a:t>Problem </a:t>
            </a:r>
          </a:p>
          <a:p>
            <a:pPr algn="ctr" marL="0" indent="0" lvl="0">
              <a:lnSpc>
                <a:spcPts val="7980"/>
              </a:lnSpc>
              <a:spcBef>
                <a:spcPct val="0"/>
              </a:spcBef>
            </a:pPr>
            <a:r>
              <a:rPr lang="en-US" sz="5700">
                <a:solidFill>
                  <a:srgbClr val="FDFDFD"/>
                </a:solidFill>
                <a:latin typeface="Open Sans Extra Bold"/>
              </a:rPr>
              <a:t>Statement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612758" y="5230495"/>
            <a:ext cx="13463886" cy="3768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 spc="-52">
                <a:solidFill>
                  <a:srgbClr val="FDFDFD"/>
                </a:solidFill>
                <a:latin typeface="Poppins"/>
              </a:rPr>
              <a:t>In higher education, the one-size-fits-all approach often fails to meet individual learning needs, leading to disengagement and poor academic performance. </a:t>
            </a:r>
          </a:p>
          <a:p>
            <a:pPr algn="just"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 spc="-52">
                <a:solidFill>
                  <a:srgbClr val="FDFDFD"/>
                </a:solidFill>
                <a:latin typeface="Poppins"/>
              </a:rPr>
              <a:t>Institutions need a way to personalize learning while maintaining high academic standards.</a:t>
            </a:r>
          </a:p>
          <a:p>
            <a:pPr algn="just"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 spc="-52">
                <a:solidFill>
                  <a:srgbClr val="FDFDFD"/>
                </a:solidFill>
                <a:latin typeface="Poppins"/>
              </a:rPr>
              <a:t>This graph highlights the key concerns of freshmen, with social aspects, life balance, and amount of studying required as major areas of worry in their first year of college.</a:t>
            </a:r>
          </a:p>
          <a:p>
            <a:pPr algn="just">
              <a:lnSpc>
                <a:spcPts val="1400"/>
              </a:lnSpc>
            </a:pPr>
          </a:p>
          <a:p>
            <a:pPr algn="just">
              <a:lnSpc>
                <a:spcPts val="3080"/>
              </a:lnSpc>
              <a:spcBef>
                <a:spcPct val="0"/>
              </a:spcBef>
            </a:pPr>
            <a:r>
              <a:rPr lang="en-US" sz="2200" spc="-44">
                <a:solidFill>
                  <a:srgbClr val="FDFDFD"/>
                </a:solidFill>
                <a:latin typeface="Poppins Italics"/>
              </a:rPr>
              <a:t>CollegeData. (2021). Transition to College: Here’s What Students Have to Say About It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7565212" y="9258300"/>
            <a:ext cx="1063929" cy="1028700"/>
          </a:xfrm>
          <a:custGeom>
            <a:avLst/>
            <a:gdLst/>
            <a:ahLst/>
            <a:cxnLst/>
            <a:rect r="r" b="b" t="t" l="l"/>
            <a:pathLst>
              <a:path h="1028700" w="1063929">
                <a:moveTo>
                  <a:pt x="0" y="0"/>
                </a:moveTo>
                <a:lnTo>
                  <a:pt x="1063929" y="0"/>
                </a:lnTo>
                <a:lnTo>
                  <a:pt x="1063929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8305" t="-32354" r="-53198" b="-7605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67766" y="-1614217"/>
            <a:ext cx="3735531" cy="3735531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0" y="0"/>
            <a:ext cx="18288000" cy="5764363"/>
          </a:xfrm>
          <a:custGeom>
            <a:avLst/>
            <a:gdLst/>
            <a:ahLst/>
            <a:cxnLst/>
            <a:rect r="r" b="b" t="t" l="l"/>
            <a:pathLst>
              <a:path h="5764363" w="18288000">
                <a:moveTo>
                  <a:pt x="0" y="0"/>
                </a:moveTo>
                <a:lnTo>
                  <a:pt x="18288000" y="0"/>
                </a:lnTo>
                <a:lnTo>
                  <a:pt x="18288000" y="5764363"/>
                </a:lnTo>
                <a:lnTo>
                  <a:pt x="0" y="57643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8838" r="0" b="-49136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97761" y="6109807"/>
            <a:ext cx="5132142" cy="771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28"/>
              </a:lnSpc>
              <a:spcBef>
                <a:spcPct val="0"/>
              </a:spcBef>
            </a:pPr>
            <a:r>
              <a:rPr lang="en-US" sz="4520">
                <a:solidFill>
                  <a:srgbClr val="051D40"/>
                </a:solidFill>
                <a:latin typeface="Open Sans Extra Bold"/>
              </a:rPr>
              <a:t>Solution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0" y="9239161"/>
            <a:ext cx="3172225" cy="1047839"/>
          </a:xfrm>
          <a:custGeom>
            <a:avLst/>
            <a:gdLst/>
            <a:ahLst/>
            <a:cxnLst/>
            <a:rect r="r" b="b" t="t" l="l"/>
            <a:pathLst>
              <a:path h="1047839" w="3172225">
                <a:moveTo>
                  <a:pt x="0" y="0"/>
                </a:moveTo>
                <a:lnTo>
                  <a:pt x="3172225" y="0"/>
                </a:lnTo>
                <a:lnTo>
                  <a:pt x="3172225" y="1047839"/>
                </a:lnTo>
                <a:lnTo>
                  <a:pt x="0" y="10478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2102" t="-104795" r="-25573" b="-18743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531031" y="5878807"/>
            <a:ext cx="14756969" cy="3201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spc="-52">
                <a:solidFill>
                  <a:srgbClr val="051D40"/>
                </a:solidFill>
                <a:latin typeface="Poppins"/>
              </a:rPr>
              <a:t>Introducing </a:t>
            </a:r>
            <a:r>
              <a:rPr lang="en-US" sz="2600" spc="-52">
                <a:solidFill>
                  <a:srgbClr val="051D40"/>
                </a:solidFill>
                <a:latin typeface="Poppins Bold"/>
              </a:rPr>
              <a:t>BrainCraft:</a:t>
            </a:r>
            <a:r>
              <a:rPr lang="en-US" sz="2600" spc="-52">
                <a:solidFill>
                  <a:srgbClr val="051D40"/>
                </a:solidFill>
                <a:latin typeface="Poppins"/>
              </a:rPr>
              <a:t> A tailored AI-driven platform that personalizes learning based on comprehensive, deep behavioral and personality analysis to optimize educational outcomes.</a:t>
            </a:r>
          </a:p>
          <a:p>
            <a:pPr algn="l">
              <a:lnSpc>
                <a:spcPts val="3640"/>
              </a:lnSpc>
            </a:pPr>
          </a:p>
          <a:p>
            <a:pPr algn="l">
              <a:lnSpc>
                <a:spcPts val="3640"/>
              </a:lnSpc>
              <a:spcBef>
                <a:spcPct val="0"/>
              </a:spcBef>
            </a:pPr>
            <a:r>
              <a:rPr lang="en-US" sz="2600" spc="-52">
                <a:solidFill>
                  <a:srgbClr val="051D40"/>
                </a:solidFill>
                <a:latin typeface="Poppins Bold"/>
              </a:rPr>
              <a:t>Our Vision:</a:t>
            </a:r>
            <a:r>
              <a:rPr lang="en-US" sz="2600" spc="-52">
                <a:solidFill>
                  <a:srgbClr val="051D40"/>
                </a:solidFill>
                <a:latin typeface="Poppins"/>
              </a:rPr>
              <a:t> BrainCraft aims to transform education by providing personalized, AI-driven learning experiences that adapt to each student's unique behavioral and personality traits, enhancing educational outcomes for all.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3022128" y="9101479"/>
            <a:ext cx="5265872" cy="1185521"/>
          </a:xfrm>
          <a:custGeom>
            <a:avLst/>
            <a:gdLst/>
            <a:ahLst/>
            <a:cxnLst/>
            <a:rect r="r" b="b" t="t" l="l"/>
            <a:pathLst>
              <a:path h="1185521" w="5265872">
                <a:moveTo>
                  <a:pt x="0" y="0"/>
                </a:moveTo>
                <a:lnTo>
                  <a:pt x="5265872" y="0"/>
                </a:lnTo>
                <a:lnTo>
                  <a:pt x="5265872" y="1185521"/>
                </a:lnTo>
                <a:lnTo>
                  <a:pt x="0" y="11855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815" r="-12331" b="-142662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565212" y="9258300"/>
            <a:ext cx="1063929" cy="1028700"/>
          </a:xfrm>
          <a:custGeom>
            <a:avLst/>
            <a:gdLst/>
            <a:ahLst/>
            <a:cxnLst/>
            <a:rect r="r" b="b" t="t" l="l"/>
            <a:pathLst>
              <a:path h="1028700" w="1063929">
                <a:moveTo>
                  <a:pt x="0" y="0"/>
                </a:moveTo>
                <a:lnTo>
                  <a:pt x="1063929" y="0"/>
                </a:lnTo>
                <a:lnTo>
                  <a:pt x="1063929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8305" t="-32354" r="-53198" b="-7605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06914" y="2536072"/>
            <a:ext cx="5766055" cy="1744490"/>
            <a:chOff x="0" y="0"/>
            <a:chExt cx="1220838" cy="36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20838" cy="369358"/>
            </a:xfrm>
            <a:custGeom>
              <a:avLst/>
              <a:gdLst/>
              <a:ahLst/>
              <a:cxnLst/>
              <a:rect r="r" b="b" t="t" l="l"/>
              <a:pathLst>
                <a:path h="369358" w="1220838">
                  <a:moveTo>
                    <a:pt x="0" y="0"/>
                  </a:moveTo>
                  <a:lnTo>
                    <a:pt x="1017638" y="0"/>
                  </a:lnTo>
                  <a:lnTo>
                    <a:pt x="1220838" y="184679"/>
                  </a:lnTo>
                  <a:lnTo>
                    <a:pt x="1017638" y="369358"/>
                  </a:lnTo>
                  <a:lnTo>
                    <a:pt x="0" y="369358"/>
                  </a:lnTo>
                  <a:lnTo>
                    <a:pt x="203200" y="1846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69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77800" y="-47625"/>
              <a:ext cx="966838" cy="4169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9"/>
                </a:lnSpc>
              </a:pPr>
              <a:r>
                <a:rPr lang="en-US" sz="2299">
                  <a:solidFill>
                    <a:srgbClr val="FFFFFF"/>
                  </a:solidFill>
                  <a:latin typeface="Open Sans Extra Bold Semi-Bold"/>
                </a:rPr>
                <a:t>WEEK 1</a:t>
              </a:r>
            </a:p>
            <a:p>
              <a:pPr algn="ctr">
                <a:lnSpc>
                  <a:spcPts val="3219"/>
                </a:lnSpc>
              </a:pPr>
              <a:r>
                <a:rPr lang="en-US" sz="2299">
                  <a:solidFill>
                    <a:srgbClr val="FFFFFF"/>
                  </a:solidFill>
                  <a:latin typeface="Open Sans Extra Bold Semi-Bold"/>
                </a:rPr>
                <a:t>Behavioral and Engagement Analysis: </a:t>
              </a:r>
            </a:p>
            <a:p>
              <a:pPr algn="ctr">
                <a:lnSpc>
                  <a:spcPts val="3219"/>
                </a:lnSpc>
              </a:pPr>
              <a:r>
                <a:rPr lang="en-US" sz="2299">
                  <a:solidFill>
                    <a:srgbClr val="FFFFFF"/>
                  </a:solidFill>
                  <a:latin typeface="Open Sans Extra Bold Semi-Bold"/>
                </a:rPr>
                <a:t>First Evaluation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8586362" y="388905"/>
            <a:ext cx="9165332" cy="2985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1205" indent="-305603" lvl="1">
              <a:lnSpc>
                <a:spcPts val="3963"/>
              </a:lnSpc>
              <a:spcBef>
                <a:spcPct val="0"/>
              </a:spcBef>
              <a:buFont typeface="Arial"/>
              <a:buChar char="•"/>
            </a:pPr>
            <a:r>
              <a:rPr lang="en-US" sz="2830" spc="-56">
                <a:solidFill>
                  <a:srgbClr val="051D40"/>
                </a:solidFill>
                <a:latin typeface="Poppins Bold"/>
              </a:rPr>
              <a:t>St</a:t>
            </a:r>
            <a:r>
              <a:rPr lang="en-US" sz="2830" spc="-56" strike="noStrike" u="none">
                <a:solidFill>
                  <a:srgbClr val="051D40"/>
                </a:solidFill>
                <a:latin typeface="Poppins Bold"/>
              </a:rPr>
              <a:t>ep 1:</a:t>
            </a:r>
            <a:r>
              <a:rPr lang="en-US" sz="2830" spc="-56" strike="noStrike" u="none">
                <a:solidFill>
                  <a:srgbClr val="051D40"/>
                </a:solidFill>
                <a:latin typeface="Poppins"/>
              </a:rPr>
              <a:t> Initial Assessment - AI analyzes behavior and personality.</a:t>
            </a:r>
          </a:p>
          <a:p>
            <a:pPr algn="l">
              <a:lnSpc>
                <a:spcPts val="3963"/>
              </a:lnSpc>
              <a:spcBef>
                <a:spcPct val="0"/>
              </a:spcBef>
            </a:pPr>
          </a:p>
          <a:p>
            <a:pPr algn="l" marL="611205" indent="-305603" lvl="1">
              <a:lnSpc>
                <a:spcPts val="3963"/>
              </a:lnSpc>
              <a:spcBef>
                <a:spcPct val="0"/>
              </a:spcBef>
              <a:buFont typeface="Arial"/>
              <a:buChar char="•"/>
            </a:pPr>
            <a:r>
              <a:rPr lang="en-US" sz="2830" spc="-56" strike="noStrike" u="none">
                <a:solidFill>
                  <a:srgbClr val="051D40"/>
                </a:solidFill>
                <a:latin typeface="Poppins Bold"/>
              </a:rPr>
              <a:t>Step 2:</a:t>
            </a:r>
            <a:r>
              <a:rPr lang="en-US" sz="2830" spc="-56" strike="noStrike" u="none">
                <a:solidFill>
                  <a:srgbClr val="051D40"/>
                </a:solidFill>
                <a:latin typeface="Poppins"/>
              </a:rPr>
              <a:t> Tailored Learning - Content is customized to fit each student’s learning style.</a:t>
            </a:r>
          </a:p>
          <a:p>
            <a:pPr algn="l" marL="0" indent="0" lvl="0">
              <a:lnSpc>
                <a:spcPts val="3963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3036730" y="362728"/>
            <a:ext cx="5082907" cy="863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51D40"/>
                </a:solidFill>
                <a:latin typeface="Open Sans Extra Bold"/>
              </a:rPr>
              <a:t>How It Works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6272969" y="4050798"/>
            <a:ext cx="5729160" cy="1744490"/>
            <a:chOff x="0" y="0"/>
            <a:chExt cx="1213026" cy="36935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13026" cy="369358"/>
            </a:xfrm>
            <a:custGeom>
              <a:avLst/>
              <a:gdLst/>
              <a:ahLst/>
              <a:cxnLst/>
              <a:rect r="r" b="b" t="t" l="l"/>
              <a:pathLst>
                <a:path h="369358" w="1213026">
                  <a:moveTo>
                    <a:pt x="0" y="0"/>
                  </a:moveTo>
                  <a:lnTo>
                    <a:pt x="1009826" y="0"/>
                  </a:lnTo>
                  <a:lnTo>
                    <a:pt x="1213026" y="184679"/>
                  </a:lnTo>
                  <a:lnTo>
                    <a:pt x="1009826" y="369358"/>
                  </a:lnTo>
                  <a:lnTo>
                    <a:pt x="0" y="369358"/>
                  </a:lnTo>
                  <a:lnTo>
                    <a:pt x="203200" y="1846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69E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177800" y="-47625"/>
              <a:ext cx="959026" cy="4169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9"/>
                </a:lnSpc>
              </a:pPr>
              <a:r>
                <a:rPr lang="en-US" sz="2299">
                  <a:solidFill>
                    <a:srgbClr val="FFFFFF"/>
                  </a:solidFill>
                  <a:latin typeface="Open Sans Extra Bold Semi-Bold"/>
                </a:rPr>
                <a:t>WEEK 2</a:t>
              </a:r>
            </a:p>
            <a:p>
              <a:pPr algn="ctr">
                <a:lnSpc>
                  <a:spcPts val="3219"/>
                </a:lnSpc>
              </a:pPr>
              <a:r>
                <a:rPr lang="en-US" sz="2299">
                  <a:solidFill>
                    <a:srgbClr val="FFFFFF"/>
                  </a:solidFill>
                  <a:latin typeface="Open Sans Extra Bold Semi-Bold"/>
                </a:rPr>
                <a:t>Personality Profiling: </a:t>
              </a:r>
            </a:p>
            <a:p>
              <a:pPr algn="ctr">
                <a:lnSpc>
                  <a:spcPts val="3219"/>
                </a:lnSpc>
              </a:pPr>
              <a:r>
                <a:rPr lang="en-US" sz="2299">
                  <a:solidFill>
                    <a:srgbClr val="FFFFFF"/>
                  </a:solidFill>
                  <a:latin typeface="Open Sans Extra Bold Semi-Bold"/>
                </a:rPr>
                <a:t>In-Depth Analysis and </a:t>
              </a:r>
            </a:p>
            <a:p>
              <a:pPr algn="ctr">
                <a:lnSpc>
                  <a:spcPts val="3219"/>
                </a:lnSpc>
              </a:pPr>
              <a:r>
                <a:rPr lang="en-US" sz="2299">
                  <a:solidFill>
                    <a:srgbClr val="FFFFFF"/>
                  </a:solidFill>
                  <a:latin typeface="Open Sans Extra Bold Semi-Bold"/>
                </a:rPr>
                <a:t>Second Evaluation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0" y="9239161"/>
            <a:ext cx="3172225" cy="1047839"/>
          </a:xfrm>
          <a:custGeom>
            <a:avLst/>
            <a:gdLst/>
            <a:ahLst/>
            <a:cxnLst/>
            <a:rect r="r" b="b" t="t" l="l"/>
            <a:pathLst>
              <a:path h="1047839" w="3172225">
                <a:moveTo>
                  <a:pt x="0" y="0"/>
                </a:moveTo>
                <a:lnTo>
                  <a:pt x="3172225" y="0"/>
                </a:lnTo>
                <a:lnTo>
                  <a:pt x="3172225" y="1047839"/>
                </a:lnTo>
                <a:lnTo>
                  <a:pt x="0" y="10478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102" t="-104795" r="-25573" b="-18743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3022128" y="9101479"/>
            <a:ext cx="5265872" cy="1185521"/>
          </a:xfrm>
          <a:custGeom>
            <a:avLst/>
            <a:gdLst/>
            <a:ahLst/>
            <a:cxnLst/>
            <a:rect r="r" b="b" t="t" l="l"/>
            <a:pathLst>
              <a:path h="1185521" w="5265872">
                <a:moveTo>
                  <a:pt x="0" y="0"/>
                </a:moveTo>
                <a:lnTo>
                  <a:pt x="5265872" y="0"/>
                </a:lnTo>
                <a:lnTo>
                  <a:pt x="5265872" y="1185521"/>
                </a:lnTo>
                <a:lnTo>
                  <a:pt x="0" y="11855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815" r="-12331" b="-142662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7565212" y="9258300"/>
            <a:ext cx="1063929" cy="1028700"/>
          </a:xfrm>
          <a:custGeom>
            <a:avLst/>
            <a:gdLst/>
            <a:ahLst/>
            <a:cxnLst/>
            <a:rect r="r" b="b" t="t" l="l"/>
            <a:pathLst>
              <a:path h="1028700" w="1063929">
                <a:moveTo>
                  <a:pt x="0" y="0"/>
                </a:moveTo>
                <a:lnTo>
                  <a:pt x="1063929" y="0"/>
                </a:lnTo>
                <a:lnTo>
                  <a:pt x="1063929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8305" t="-32354" r="-53198" b="-7605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12002129" y="5565525"/>
            <a:ext cx="5729160" cy="1744490"/>
            <a:chOff x="0" y="0"/>
            <a:chExt cx="1213026" cy="36935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13026" cy="369358"/>
            </a:xfrm>
            <a:custGeom>
              <a:avLst/>
              <a:gdLst/>
              <a:ahLst/>
              <a:cxnLst/>
              <a:rect r="r" b="b" t="t" l="l"/>
              <a:pathLst>
                <a:path h="369358" w="1213026">
                  <a:moveTo>
                    <a:pt x="0" y="0"/>
                  </a:moveTo>
                  <a:lnTo>
                    <a:pt x="1009826" y="0"/>
                  </a:lnTo>
                  <a:lnTo>
                    <a:pt x="1213026" y="184679"/>
                  </a:lnTo>
                  <a:lnTo>
                    <a:pt x="1009826" y="369358"/>
                  </a:lnTo>
                  <a:lnTo>
                    <a:pt x="0" y="369358"/>
                  </a:lnTo>
                  <a:lnTo>
                    <a:pt x="203200" y="1846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69E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177800" y="-47625"/>
              <a:ext cx="959026" cy="4169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9"/>
                </a:lnSpc>
              </a:pPr>
              <a:r>
                <a:rPr lang="en-US" sz="2299">
                  <a:solidFill>
                    <a:srgbClr val="FFFFFF"/>
                  </a:solidFill>
                  <a:latin typeface="Open Sans Extra Bold Semi-Bold"/>
                </a:rPr>
                <a:t>WEEK 3</a:t>
              </a:r>
            </a:p>
            <a:p>
              <a:pPr algn="ctr">
                <a:lnSpc>
                  <a:spcPts val="3219"/>
                </a:lnSpc>
              </a:pPr>
              <a:r>
                <a:rPr lang="en-US" sz="2299">
                  <a:solidFill>
                    <a:srgbClr val="FFFFFF"/>
                  </a:solidFill>
                  <a:latin typeface="Open Sans Extra Bold Semi-Bold"/>
                </a:rPr>
                <a:t>Psychometric Testing:</a:t>
              </a:r>
            </a:p>
            <a:p>
              <a:pPr algn="ctr">
                <a:lnSpc>
                  <a:spcPts val="3219"/>
                </a:lnSpc>
              </a:pPr>
              <a:r>
                <a:rPr lang="en-US" sz="2299">
                  <a:solidFill>
                    <a:srgbClr val="FFFFFF"/>
                  </a:solidFill>
                  <a:latin typeface="Open Sans Extra Bold Semi-Bold"/>
                </a:rPr>
                <a:t>Personalized Learning and Final Evaluation</a:t>
              </a:r>
            </a:p>
          </p:txBody>
        </p:sp>
      </p:grpSp>
      <p:sp>
        <p:nvSpPr>
          <p:cNvPr name="AutoShape 19" id="19"/>
          <p:cNvSpPr/>
          <p:nvPr/>
        </p:nvSpPr>
        <p:spPr>
          <a:xfrm flipV="true">
            <a:off x="506914" y="8206196"/>
            <a:ext cx="17224375" cy="0"/>
          </a:xfrm>
          <a:prstGeom prst="line">
            <a:avLst/>
          </a:prstGeom>
          <a:ln cap="flat" w="66675">
            <a:solidFill>
              <a:srgbClr val="000000"/>
            </a:solidFill>
            <a:prstDash val="sysDash"/>
            <a:headEnd type="none" len="sm" w="sm"/>
            <a:tailEnd type="arrow" len="sm" w="med"/>
          </a:ln>
        </p:spPr>
      </p:sp>
      <p:sp>
        <p:nvSpPr>
          <p:cNvPr name="TextBox 20" id="20"/>
          <p:cNvSpPr txBox="true"/>
          <p:nvPr/>
        </p:nvSpPr>
        <p:spPr>
          <a:xfrm rot="0">
            <a:off x="6908751" y="8369218"/>
            <a:ext cx="3871555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>
                <a:solidFill>
                  <a:srgbClr val="000000"/>
                </a:solidFill>
                <a:latin typeface="Open Sans Extra Bold"/>
              </a:rPr>
              <a:t>Continuous Improvement</a:t>
            </a:r>
          </a:p>
        </p:txBody>
      </p:sp>
      <p:sp>
        <p:nvSpPr>
          <p:cNvPr name="AutoShape 21" id="21"/>
          <p:cNvSpPr/>
          <p:nvPr/>
        </p:nvSpPr>
        <p:spPr>
          <a:xfrm>
            <a:off x="506914" y="4445117"/>
            <a:ext cx="4784494" cy="0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triangle" len="med" w="lg"/>
            <a:tailEnd type="triangle" len="med" w="lg"/>
          </a:ln>
        </p:spPr>
      </p:sp>
      <p:sp>
        <p:nvSpPr>
          <p:cNvPr name="AutoShape 22" id="22"/>
          <p:cNvSpPr/>
          <p:nvPr/>
        </p:nvSpPr>
        <p:spPr>
          <a:xfrm>
            <a:off x="6246419" y="5943158"/>
            <a:ext cx="4784494" cy="0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triangle" len="med" w="lg"/>
            <a:tailEnd type="triangle" len="med" w="lg"/>
          </a:ln>
        </p:spPr>
      </p:sp>
      <p:sp>
        <p:nvSpPr>
          <p:cNvPr name="AutoShape 23" id="23"/>
          <p:cNvSpPr/>
          <p:nvPr/>
        </p:nvSpPr>
        <p:spPr>
          <a:xfrm>
            <a:off x="12002129" y="7474703"/>
            <a:ext cx="4784494" cy="0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triangle" len="med" w="lg"/>
            <a:tailEnd type="triangle" len="med" w="lg"/>
          </a:ln>
        </p:spPr>
      </p:sp>
      <p:sp>
        <p:nvSpPr>
          <p:cNvPr name="TextBox 24" id="24"/>
          <p:cNvSpPr txBox="true"/>
          <p:nvPr/>
        </p:nvSpPr>
        <p:spPr>
          <a:xfrm rot="0">
            <a:off x="1326535" y="4464167"/>
            <a:ext cx="3275886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>
                <a:solidFill>
                  <a:srgbClr val="000000"/>
                </a:solidFill>
                <a:latin typeface="Open Sans Extra Bold"/>
              </a:rPr>
              <a:t>Initial Data Collection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396371" y="5943158"/>
            <a:ext cx="2896314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>
                <a:solidFill>
                  <a:srgbClr val="000000"/>
                </a:solidFill>
                <a:latin typeface="Open Sans Extra Bold"/>
              </a:rPr>
              <a:t>Deep Data Analysis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231974" y="7510091"/>
            <a:ext cx="445543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>
                <a:solidFill>
                  <a:srgbClr val="000000"/>
                </a:solidFill>
                <a:latin typeface="Open Sans Extra Bold"/>
              </a:rPr>
              <a:t>Personalized Implementation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608887" y="0"/>
            <a:ext cx="2679113" cy="10287000"/>
            <a:chOff x="0" y="0"/>
            <a:chExt cx="705610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05610" cy="2709333"/>
            </a:xfrm>
            <a:custGeom>
              <a:avLst/>
              <a:gdLst/>
              <a:ahLst/>
              <a:cxnLst/>
              <a:rect r="r" b="b" t="t" l="l"/>
              <a:pathLst>
                <a:path h="2709333" w="705610">
                  <a:moveTo>
                    <a:pt x="0" y="0"/>
                  </a:moveTo>
                  <a:lnTo>
                    <a:pt x="705610" y="0"/>
                  </a:lnTo>
                  <a:lnTo>
                    <a:pt x="70561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705610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595820" y="-2131580"/>
            <a:ext cx="3564204" cy="356420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51D40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608887" y="6867158"/>
            <a:ext cx="5946973" cy="5946973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2150822" y="888248"/>
            <a:ext cx="11402164" cy="711357"/>
          </a:xfrm>
          <a:custGeom>
            <a:avLst/>
            <a:gdLst/>
            <a:ahLst/>
            <a:cxnLst/>
            <a:rect r="r" b="b" t="t" l="l"/>
            <a:pathLst>
              <a:path h="711357" w="11402164">
                <a:moveTo>
                  <a:pt x="0" y="0"/>
                </a:moveTo>
                <a:lnTo>
                  <a:pt x="11402164" y="0"/>
                </a:lnTo>
                <a:lnTo>
                  <a:pt x="11402164" y="711358"/>
                </a:lnTo>
                <a:lnTo>
                  <a:pt x="0" y="7113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6567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803550" y="1275442"/>
            <a:ext cx="3511544" cy="685553"/>
            <a:chOff x="0" y="0"/>
            <a:chExt cx="1283550" cy="25058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83550" cy="250585"/>
            </a:xfrm>
            <a:custGeom>
              <a:avLst/>
              <a:gdLst/>
              <a:ahLst/>
              <a:cxnLst/>
              <a:rect r="r" b="b" t="t" l="l"/>
              <a:pathLst>
                <a:path h="250585" w="1283550">
                  <a:moveTo>
                    <a:pt x="101416" y="0"/>
                  </a:moveTo>
                  <a:lnTo>
                    <a:pt x="1182133" y="0"/>
                  </a:lnTo>
                  <a:cubicBezTo>
                    <a:pt x="1209030" y="0"/>
                    <a:pt x="1234826" y="10685"/>
                    <a:pt x="1253845" y="29704"/>
                  </a:cubicBezTo>
                  <a:cubicBezTo>
                    <a:pt x="1272865" y="48723"/>
                    <a:pt x="1283550" y="74519"/>
                    <a:pt x="1283550" y="101416"/>
                  </a:cubicBezTo>
                  <a:lnTo>
                    <a:pt x="1283550" y="149169"/>
                  </a:lnTo>
                  <a:cubicBezTo>
                    <a:pt x="1283550" y="176066"/>
                    <a:pt x="1272865" y="201862"/>
                    <a:pt x="1253845" y="220881"/>
                  </a:cubicBezTo>
                  <a:cubicBezTo>
                    <a:pt x="1234826" y="239900"/>
                    <a:pt x="1209030" y="250585"/>
                    <a:pt x="1182133" y="250585"/>
                  </a:cubicBezTo>
                  <a:lnTo>
                    <a:pt x="101416" y="250585"/>
                  </a:lnTo>
                  <a:cubicBezTo>
                    <a:pt x="74519" y="250585"/>
                    <a:pt x="48723" y="239900"/>
                    <a:pt x="29704" y="220881"/>
                  </a:cubicBezTo>
                  <a:cubicBezTo>
                    <a:pt x="10685" y="201862"/>
                    <a:pt x="0" y="176066"/>
                    <a:pt x="0" y="149169"/>
                  </a:cubicBezTo>
                  <a:lnTo>
                    <a:pt x="0" y="101416"/>
                  </a:lnTo>
                  <a:cubicBezTo>
                    <a:pt x="0" y="74519"/>
                    <a:pt x="10685" y="48723"/>
                    <a:pt x="29704" y="29704"/>
                  </a:cubicBezTo>
                  <a:cubicBezTo>
                    <a:pt x="48723" y="10685"/>
                    <a:pt x="74519" y="0"/>
                    <a:pt x="10141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569E">
                    <a:alpha val="100000"/>
                  </a:srgbClr>
                </a:gs>
                <a:gs pos="100000">
                  <a:srgbClr val="01407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66675"/>
              <a:ext cx="1283550" cy="3172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486">
                  <a:solidFill>
                    <a:srgbClr val="FFFFFF"/>
                  </a:solidFill>
                  <a:latin typeface="Poppins Bold"/>
                </a:rPr>
                <a:t>Cloud Infrastructure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5868356" y="1283426"/>
            <a:ext cx="4307900" cy="685553"/>
            <a:chOff x="0" y="0"/>
            <a:chExt cx="1574636" cy="25058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574636" cy="250585"/>
            </a:xfrm>
            <a:custGeom>
              <a:avLst/>
              <a:gdLst/>
              <a:ahLst/>
              <a:cxnLst/>
              <a:rect r="r" b="b" t="t" l="l"/>
              <a:pathLst>
                <a:path h="250585" w="1574636">
                  <a:moveTo>
                    <a:pt x="82669" y="0"/>
                  </a:moveTo>
                  <a:lnTo>
                    <a:pt x="1491967" y="0"/>
                  </a:lnTo>
                  <a:cubicBezTo>
                    <a:pt x="1513892" y="0"/>
                    <a:pt x="1534919" y="8710"/>
                    <a:pt x="1550423" y="24213"/>
                  </a:cubicBezTo>
                  <a:cubicBezTo>
                    <a:pt x="1565926" y="39716"/>
                    <a:pt x="1574636" y="60744"/>
                    <a:pt x="1574636" y="82669"/>
                  </a:cubicBezTo>
                  <a:lnTo>
                    <a:pt x="1574636" y="167917"/>
                  </a:lnTo>
                  <a:cubicBezTo>
                    <a:pt x="1574636" y="189842"/>
                    <a:pt x="1565926" y="210869"/>
                    <a:pt x="1550423" y="226372"/>
                  </a:cubicBezTo>
                  <a:cubicBezTo>
                    <a:pt x="1534919" y="241876"/>
                    <a:pt x="1513892" y="250585"/>
                    <a:pt x="1491967" y="250585"/>
                  </a:cubicBezTo>
                  <a:lnTo>
                    <a:pt x="82669" y="250585"/>
                  </a:lnTo>
                  <a:cubicBezTo>
                    <a:pt x="37012" y="250585"/>
                    <a:pt x="0" y="213573"/>
                    <a:pt x="0" y="167917"/>
                  </a:cubicBezTo>
                  <a:lnTo>
                    <a:pt x="0" y="82669"/>
                  </a:lnTo>
                  <a:cubicBezTo>
                    <a:pt x="0" y="60744"/>
                    <a:pt x="8710" y="39716"/>
                    <a:pt x="24213" y="24213"/>
                  </a:cubicBezTo>
                  <a:cubicBezTo>
                    <a:pt x="39716" y="8710"/>
                    <a:pt x="60744" y="0"/>
                    <a:pt x="826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569E">
                    <a:alpha val="100000"/>
                  </a:srgbClr>
                </a:gs>
                <a:gs pos="100000">
                  <a:srgbClr val="01407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66675"/>
              <a:ext cx="1574636" cy="3172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486">
                  <a:solidFill>
                    <a:srgbClr val="FFFFFF"/>
                  </a:solidFill>
                  <a:latin typeface="Poppins Bold"/>
                </a:rPr>
                <a:t>AI &amp; Machine Learning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570023" y="1275442"/>
            <a:ext cx="3199967" cy="685553"/>
            <a:chOff x="0" y="0"/>
            <a:chExt cx="1169661" cy="25058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69661" cy="250585"/>
            </a:xfrm>
            <a:custGeom>
              <a:avLst/>
              <a:gdLst/>
              <a:ahLst/>
              <a:cxnLst/>
              <a:rect r="r" b="b" t="t" l="l"/>
              <a:pathLst>
                <a:path h="250585" w="1169661">
                  <a:moveTo>
                    <a:pt x="111291" y="0"/>
                  </a:moveTo>
                  <a:lnTo>
                    <a:pt x="1058370" y="0"/>
                  </a:lnTo>
                  <a:cubicBezTo>
                    <a:pt x="1119834" y="0"/>
                    <a:pt x="1169661" y="49827"/>
                    <a:pt x="1169661" y="111291"/>
                  </a:cubicBezTo>
                  <a:lnTo>
                    <a:pt x="1169661" y="139294"/>
                  </a:lnTo>
                  <a:cubicBezTo>
                    <a:pt x="1169661" y="168810"/>
                    <a:pt x="1157936" y="197118"/>
                    <a:pt x="1137064" y="217989"/>
                  </a:cubicBezTo>
                  <a:cubicBezTo>
                    <a:pt x="1116193" y="238860"/>
                    <a:pt x="1087886" y="250585"/>
                    <a:pt x="1058370" y="250585"/>
                  </a:cubicBezTo>
                  <a:lnTo>
                    <a:pt x="111291" y="250585"/>
                  </a:lnTo>
                  <a:cubicBezTo>
                    <a:pt x="49827" y="250585"/>
                    <a:pt x="0" y="200759"/>
                    <a:pt x="0" y="139294"/>
                  </a:cubicBezTo>
                  <a:lnTo>
                    <a:pt x="0" y="111291"/>
                  </a:lnTo>
                  <a:cubicBezTo>
                    <a:pt x="0" y="49827"/>
                    <a:pt x="49827" y="0"/>
                    <a:pt x="11129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569E">
                    <a:alpha val="100000"/>
                  </a:srgbClr>
                </a:gs>
                <a:gs pos="100000">
                  <a:srgbClr val="01407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66675"/>
              <a:ext cx="1169661" cy="3172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486">
                  <a:solidFill>
                    <a:srgbClr val="FFFFFF"/>
                  </a:solidFill>
                  <a:latin typeface="Poppins Bold"/>
                </a:rPr>
                <a:t>Data Flow Diagram</a:t>
              </a: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816208" y="5451882"/>
            <a:ext cx="2661498" cy="2367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34"/>
              </a:lnSpc>
              <a:spcBef>
                <a:spcPct val="0"/>
              </a:spcBef>
            </a:pPr>
            <a:r>
              <a:rPr lang="en-US" sz="1667" spc="-33" strike="noStrike" u="none">
                <a:solidFill>
                  <a:srgbClr val="FDFDFD"/>
                </a:solidFill>
                <a:latin typeface="Poppins"/>
              </a:rPr>
              <a:t>Lorem ipsum dolor sit amet, consectetur adipiscing elit. Nullam laoreet risus fringilla, egestas elit a, consequat augue. Phasellus sollicitudin felis mi, quis egestas ex ornare sed.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895154" y="4474748"/>
            <a:ext cx="2661498" cy="2367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34"/>
              </a:lnSpc>
              <a:spcBef>
                <a:spcPct val="0"/>
              </a:spcBef>
            </a:pPr>
            <a:r>
              <a:rPr lang="en-US" sz="1667" spc="-33" strike="noStrike" u="none">
                <a:solidFill>
                  <a:srgbClr val="FDFDFD"/>
                </a:solidFill>
                <a:latin typeface="Poppins"/>
              </a:rPr>
              <a:t>Lorem ipsum dolor sit amet, consectetur adipiscing elit. Nullam laoreet risus fringilla, egestas elit a, consequat augue. Phasellus sollicitudin felis mi, quis egestas ex ornare sed. 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779134" y="4466765"/>
            <a:ext cx="2661498" cy="2367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34"/>
              </a:lnSpc>
              <a:spcBef>
                <a:spcPct val="0"/>
              </a:spcBef>
            </a:pPr>
            <a:r>
              <a:rPr lang="en-US" sz="1667" spc="-33" strike="noStrike" u="none">
                <a:solidFill>
                  <a:srgbClr val="FDFDFD"/>
                </a:solidFill>
                <a:latin typeface="Poppins"/>
              </a:rPr>
              <a:t>Lorem ipsum dolor sit amet, consectetur adipiscing elit. Nullam laoreet risus fringilla, egestas elit a, consequat augue. Phasellus sollicitudin felis mi, quis egestas ex ornare sed. 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803550" y="5331540"/>
            <a:ext cx="3511544" cy="1053752"/>
            <a:chOff x="0" y="0"/>
            <a:chExt cx="1283550" cy="38517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283550" cy="385170"/>
            </a:xfrm>
            <a:custGeom>
              <a:avLst/>
              <a:gdLst/>
              <a:ahLst/>
              <a:cxnLst/>
              <a:rect r="r" b="b" t="t" l="l"/>
              <a:pathLst>
                <a:path h="385170" w="1283550">
                  <a:moveTo>
                    <a:pt x="101416" y="0"/>
                  </a:moveTo>
                  <a:lnTo>
                    <a:pt x="1182133" y="0"/>
                  </a:lnTo>
                  <a:cubicBezTo>
                    <a:pt x="1209030" y="0"/>
                    <a:pt x="1234826" y="10685"/>
                    <a:pt x="1253845" y="29704"/>
                  </a:cubicBezTo>
                  <a:cubicBezTo>
                    <a:pt x="1272865" y="48723"/>
                    <a:pt x="1283550" y="74519"/>
                    <a:pt x="1283550" y="101416"/>
                  </a:cubicBezTo>
                  <a:lnTo>
                    <a:pt x="1283550" y="283754"/>
                  </a:lnTo>
                  <a:cubicBezTo>
                    <a:pt x="1283550" y="310651"/>
                    <a:pt x="1272865" y="336447"/>
                    <a:pt x="1253845" y="355466"/>
                  </a:cubicBezTo>
                  <a:cubicBezTo>
                    <a:pt x="1234826" y="374485"/>
                    <a:pt x="1209030" y="385170"/>
                    <a:pt x="1182133" y="385170"/>
                  </a:cubicBezTo>
                  <a:lnTo>
                    <a:pt x="101416" y="385170"/>
                  </a:lnTo>
                  <a:cubicBezTo>
                    <a:pt x="74519" y="385170"/>
                    <a:pt x="48723" y="374485"/>
                    <a:pt x="29704" y="355466"/>
                  </a:cubicBezTo>
                  <a:cubicBezTo>
                    <a:pt x="10685" y="336447"/>
                    <a:pt x="0" y="310651"/>
                    <a:pt x="0" y="283754"/>
                  </a:cubicBezTo>
                  <a:lnTo>
                    <a:pt x="0" y="101416"/>
                  </a:lnTo>
                  <a:cubicBezTo>
                    <a:pt x="0" y="74519"/>
                    <a:pt x="10685" y="48723"/>
                    <a:pt x="29704" y="29704"/>
                  </a:cubicBezTo>
                  <a:cubicBezTo>
                    <a:pt x="48723" y="10685"/>
                    <a:pt x="74519" y="0"/>
                    <a:pt x="10141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569E">
                    <a:alpha val="100000"/>
                  </a:srgbClr>
                </a:gs>
                <a:gs pos="100000">
                  <a:srgbClr val="01407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66675"/>
              <a:ext cx="1283550" cy="45184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486">
                  <a:solidFill>
                    <a:srgbClr val="FFFFFF"/>
                  </a:solidFill>
                  <a:latin typeface="Poppins Bold"/>
                </a:rPr>
                <a:t>Integration with Existing Systems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5868356" y="5491071"/>
            <a:ext cx="4307900" cy="685553"/>
            <a:chOff x="0" y="0"/>
            <a:chExt cx="1574636" cy="250585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574636" cy="250585"/>
            </a:xfrm>
            <a:custGeom>
              <a:avLst/>
              <a:gdLst/>
              <a:ahLst/>
              <a:cxnLst/>
              <a:rect r="r" b="b" t="t" l="l"/>
              <a:pathLst>
                <a:path h="250585" w="1574636">
                  <a:moveTo>
                    <a:pt x="82669" y="0"/>
                  </a:moveTo>
                  <a:lnTo>
                    <a:pt x="1491967" y="0"/>
                  </a:lnTo>
                  <a:cubicBezTo>
                    <a:pt x="1513892" y="0"/>
                    <a:pt x="1534919" y="8710"/>
                    <a:pt x="1550423" y="24213"/>
                  </a:cubicBezTo>
                  <a:cubicBezTo>
                    <a:pt x="1565926" y="39716"/>
                    <a:pt x="1574636" y="60744"/>
                    <a:pt x="1574636" y="82669"/>
                  </a:cubicBezTo>
                  <a:lnTo>
                    <a:pt x="1574636" y="167917"/>
                  </a:lnTo>
                  <a:cubicBezTo>
                    <a:pt x="1574636" y="189842"/>
                    <a:pt x="1565926" y="210869"/>
                    <a:pt x="1550423" y="226372"/>
                  </a:cubicBezTo>
                  <a:cubicBezTo>
                    <a:pt x="1534919" y="241876"/>
                    <a:pt x="1513892" y="250585"/>
                    <a:pt x="1491967" y="250585"/>
                  </a:cubicBezTo>
                  <a:lnTo>
                    <a:pt x="82669" y="250585"/>
                  </a:lnTo>
                  <a:cubicBezTo>
                    <a:pt x="37012" y="250585"/>
                    <a:pt x="0" y="213573"/>
                    <a:pt x="0" y="167917"/>
                  </a:cubicBezTo>
                  <a:lnTo>
                    <a:pt x="0" y="82669"/>
                  </a:lnTo>
                  <a:cubicBezTo>
                    <a:pt x="0" y="60744"/>
                    <a:pt x="8710" y="39716"/>
                    <a:pt x="24213" y="24213"/>
                  </a:cubicBezTo>
                  <a:cubicBezTo>
                    <a:pt x="39716" y="8710"/>
                    <a:pt x="60744" y="0"/>
                    <a:pt x="826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569E">
                    <a:alpha val="100000"/>
                  </a:srgbClr>
                </a:gs>
                <a:gs pos="100000">
                  <a:srgbClr val="01407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66675"/>
              <a:ext cx="1574636" cy="3172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486">
                  <a:solidFill>
                    <a:srgbClr val="FFFFFF"/>
                  </a:solidFill>
                  <a:latin typeface="Poppins Bold"/>
                </a:rPr>
                <a:t>Security &amp; Compliance</a:t>
              </a: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1682824" y="1990131"/>
            <a:ext cx="1752996" cy="1752996"/>
          </a:xfrm>
          <a:custGeom>
            <a:avLst/>
            <a:gdLst/>
            <a:ahLst/>
            <a:cxnLst/>
            <a:rect r="r" b="b" t="t" l="l"/>
            <a:pathLst>
              <a:path h="1752996" w="1752996">
                <a:moveTo>
                  <a:pt x="0" y="0"/>
                </a:moveTo>
                <a:lnTo>
                  <a:pt x="1752996" y="0"/>
                </a:lnTo>
                <a:lnTo>
                  <a:pt x="1752996" y="1752996"/>
                </a:lnTo>
                <a:lnTo>
                  <a:pt x="0" y="17529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1442975" y="3743127"/>
            <a:ext cx="2232695" cy="1275826"/>
          </a:xfrm>
          <a:custGeom>
            <a:avLst/>
            <a:gdLst/>
            <a:ahLst/>
            <a:cxnLst/>
            <a:rect r="r" b="b" t="t" l="l"/>
            <a:pathLst>
              <a:path h="1275826" w="2232695">
                <a:moveTo>
                  <a:pt x="0" y="0"/>
                </a:moveTo>
                <a:lnTo>
                  <a:pt x="2232695" y="0"/>
                </a:lnTo>
                <a:lnTo>
                  <a:pt x="2232695" y="1275826"/>
                </a:lnTo>
                <a:lnTo>
                  <a:pt x="0" y="12758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6239481" y="2102392"/>
            <a:ext cx="3565648" cy="900151"/>
          </a:xfrm>
          <a:custGeom>
            <a:avLst/>
            <a:gdLst/>
            <a:ahLst/>
            <a:cxnLst/>
            <a:rect r="r" b="b" t="t" l="l"/>
            <a:pathLst>
              <a:path h="900151" w="3565648">
                <a:moveTo>
                  <a:pt x="0" y="0"/>
                </a:moveTo>
                <a:lnTo>
                  <a:pt x="3565649" y="0"/>
                </a:lnTo>
                <a:lnTo>
                  <a:pt x="3565649" y="900152"/>
                </a:lnTo>
                <a:lnTo>
                  <a:pt x="0" y="9001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8330" t="-88438" r="-18915" b="-96978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6870237" y="3069219"/>
            <a:ext cx="2304137" cy="1920114"/>
          </a:xfrm>
          <a:custGeom>
            <a:avLst/>
            <a:gdLst/>
            <a:ahLst/>
            <a:cxnLst/>
            <a:rect r="r" b="b" t="t" l="l"/>
            <a:pathLst>
              <a:path h="1920114" w="2304137">
                <a:moveTo>
                  <a:pt x="0" y="0"/>
                </a:moveTo>
                <a:lnTo>
                  <a:pt x="2304137" y="0"/>
                </a:lnTo>
                <a:lnTo>
                  <a:pt x="2304137" y="1920114"/>
                </a:lnTo>
                <a:lnTo>
                  <a:pt x="0" y="192011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34" id="34"/>
          <p:cNvGrpSpPr/>
          <p:nvPr/>
        </p:nvGrpSpPr>
        <p:grpSpPr>
          <a:xfrm rot="0">
            <a:off x="11016057" y="5499507"/>
            <a:ext cx="4307900" cy="669134"/>
            <a:chOff x="0" y="0"/>
            <a:chExt cx="1574636" cy="244584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574636" cy="244584"/>
            </a:xfrm>
            <a:custGeom>
              <a:avLst/>
              <a:gdLst/>
              <a:ahLst/>
              <a:cxnLst/>
              <a:rect r="r" b="b" t="t" l="l"/>
              <a:pathLst>
                <a:path h="244584" w="1574636">
                  <a:moveTo>
                    <a:pt x="82669" y="0"/>
                  </a:moveTo>
                  <a:lnTo>
                    <a:pt x="1491967" y="0"/>
                  </a:lnTo>
                  <a:cubicBezTo>
                    <a:pt x="1513892" y="0"/>
                    <a:pt x="1534919" y="8710"/>
                    <a:pt x="1550423" y="24213"/>
                  </a:cubicBezTo>
                  <a:cubicBezTo>
                    <a:pt x="1565926" y="39716"/>
                    <a:pt x="1574636" y="60744"/>
                    <a:pt x="1574636" y="82669"/>
                  </a:cubicBezTo>
                  <a:lnTo>
                    <a:pt x="1574636" y="161915"/>
                  </a:lnTo>
                  <a:cubicBezTo>
                    <a:pt x="1574636" y="183840"/>
                    <a:pt x="1565926" y="204867"/>
                    <a:pt x="1550423" y="220371"/>
                  </a:cubicBezTo>
                  <a:cubicBezTo>
                    <a:pt x="1534919" y="235874"/>
                    <a:pt x="1513892" y="244584"/>
                    <a:pt x="1491967" y="244584"/>
                  </a:cubicBezTo>
                  <a:lnTo>
                    <a:pt x="82669" y="244584"/>
                  </a:lnTo>
                  <a:cubicBezTo>
                    <a:pt x="60744" y="244584"/>
                    <a:pt x="39716" y="235874"/>
                    <a:pt x="24213" y="220371"/>
                  </a:cubicBezTo>
                  <a:cubicBezTo>
                    <a:pt x="8710" y="204867"/>
                    <a:pt x="0" y="183840"/>
                    <a:pt x="0" y="161915"/>
                  </a:cubicBezTo>
                  <a:lnTo>
                    <a:pt x="0" y="82669"/>
                  </a:lnTo>
                  <a:cubicBezTo>
                    <a:pt x="0" y="60744"/>
                    <a:pt x="8710" y="39716"/>
                    <a:pt x="24213" y="24213"/>
                  </a:cubicBezTo>
                  <a:cubicBezTo>
                    <a:pt x="39716" y="8710"/>
                    <a:pt x="60744" y="0"/>
                    <a:pt x="826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569E">
                    <a:alpha val="100000"/>
                  </a:srgbClr>
                </a:gs>
                <a:gs pos="100000">
                  <a:srgbClr val="01407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36" id="36"/>
            <p:cNvSpPr txBox="true"/>
            <p:nvPr/>
          </p:nvSpPr>
          <p:spPr>
            <a:xfrm>
              <a:off x="0" y="-66675"/>
              <a:ext cx="1574636" cy="31125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486">
                  <a:solidFill>
                    <a:srgbClr val="FFFFFF"/>
                  </a:solidFill>
                  <a:latin typeface="Poppins Bold"/>
                </a:rPr>
                <a:t>Plugin &amp; App Ecosystem</a:t>
              </a:r>
            </a:p>
          </p:txBody>
        </p:sp>
      </p:grpSp>
      <p:sp>
        <p:nvSpPr>
          <p:cNvPr name="Freeform 37" id="37"/>
          <p:cNvSpPr/>
          <p:nvPr/>
        </p:nvSpPr>
        <p:spPr>
          <a:xfrm flipH="false" flipV="false" rot="0">
            <a:off x="12208547" y="2174087"/>
            <a:ext cx="1708427" cy="1859404"/>
          </a:xfrm>
          <a:custGeom>
            <a:avLst/>
            <a:gdLst/>
            <a:ahLst/>
            <a:cxnLst/>
            <a:rect r="r" b="b" t="t" l="l"/>
            <a:pathLst>
              <a:path h="1859404" w="1708427">
                <a:moveTo>
                  <a:pt x="0" y="0"/>
                </a:moveTo>
                <a:lnTo>
                  <a:pt x="1708428" y="0"/>
                </a:lnTo>
                <a:lnTo>
                  <a:pt x="1708428" y="1859405"/>
                </a:lnTo>
                <a:lnTo>
                  <a:pt x="0" y="185940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38" id="38"/>
          <p:cNvSpPr/>
          <p:nvPr/>
        </p:nvSpPr>
        <p:spPr>
          <a:xfrm flipH="false" flipV="false" rot="0">
            <a:off x="999167" y="7847935"/>
            <a:ext cx="3024069" cy="823307"/>
          </a:xfrm>
          <a:custGeom>
            <a:avLst/>
            <a:gdLst/>
            <a:ahLst/>
            <a:cxnLst/>
            <a:rect r="r" b="b" t="t" l="l"/>
            <a:pathLst>
              <a:path h="823307" w="3024069">
                <a:moveTo>
                  <a:pt x="0" y="0"/>
                </a:moveTo>
                <a:lnTo>
                  <a:pt x="3024069" y="0"/>
                </a:lnTo>
                <a:lnTo>
                  <a:pt x="3024069" y="823307"/>
                </a:lnTo>
                <a:lnTo>
                  <a:pt x="0" y="82330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219" t="-50808" r="-2286" b="-49143"/>
            </a:stretch>
          </a:blipFill>
        </p:spPr>
      </p:sp>
      <p:sp>
        <p:nvSpPr>
          <p:cNvPr name="Freeform 39" id="39"/>
          <p:cNvSpPr/>
          <p:nvPr/>
        </p:nvSpPr>
        <p:spPr>
          <a:xfrm flipH="false" flipV="false" rot="0">
            <a:off x="11327758" y="3884400"/>
            <a:ext cx="3684497" cy="993279"/>
          </a:xfrm>
          <a:custGeom>
            <a:avLst/>
            <a:gdLst/>
            <a:ahLst/>
            <a:cxnLst/>
            <a:rect r="r" b="b" t="t" l="l"/>
            <a:pathLst>
              <a:path h="993279" w="3684497">
                <a:moveTo>
                  <a:pt x="0" y="0"/>
                </a:moveTo>
                <a:lnTo>
                  <a:pt x="3684497" y="0"/>
                </a:lnTo>
                <a:lnTo>
                  <a:pt x="3684497" y="993279"/>
                </a:lnTo>
                <a:lnTo>
                  <a:pt x="0" y="99327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40" id="40"/>
          <p:cNvSpPr/>
          <p:nvPr/>
        </p:nvSpPr>
        <p:spPr>
          <a:xfrm flipH="false" flipV="false" rot="0">
            <a:off x="1547492" y="6468443"/>
            <a:ext cx="1873999" cy="1311799"/>
          </a:xfrm>
          <a:custGeom>
            <a:avLst/>
            <a:gdLst/>
            <a:ahLst/>
            <a:cxnLst/>
            <a:rect r="r" b="b" t="t" l="l"/>
            <a:pathLst>
              <a:path h="1311799" w="1873999">
                <a:moveTo>
                  <a:pt x="0" y="0"/>
                </a:moveTo>
                <a:lnTo>
                  <a:pt x="1873999" y="0"/>
                </a:lnTo>
                <a:lnTo>
                  <a:pt x="1873999" y="1311800"/>
                </a:lnTo>
                <a:lnTo>
                  <a:pt x="0" y="1311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41" id="41"/>
          <p:cNvSpPr/>
          <p:nvPr/>
        </p:nvSpPr>
        <p:spPr>
          <a:xfrm flipH="false" flipV="false" rot="0">
            <a:off x="6070127" y="6593364"/>
            <a:ext cx="3735002" cy="834883"/>
          </a:xfrm>
          <a:custGeom>
            <a:avLst/>
            <a:gdLst/>
            <a:ahLst/>
            <a:cxnLst/>
            <a:rect r="r" b="b" t="t" l="l"/>
            <a:pathLst>
              <a:path h="834883" w="3735002">
                <a:moveTo>
                  <a:pt x="0" y="0"/>
                </a:moveTo>
                <a:lnTo>
                  <a:pt x="3735003" y="0"/>
                </a:lnTo>
                <a:lnTo>
                  <a:pt x="3735003" y="834883"/>
                </a:lnTo>
                <a:lnTo>
                  <a:pt x="0" y="83488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2420" t="-94314" r="-1946" b="-96677"/>
            </a:stretch>
          </a:blipFill>
        </p:spPr>
      </p:sp>
      <p:sp>
        <p:nvSpPr>
          <p:cNvPr name="Freeform 42" id="42"/>
          <p:cNvSpPr/>
          <p:nvPr/>
        </p:nvSpPr>
        <p:spPr>
          <a:xfrm flipH="false" flipV="false" rot="0">
            <a:off x="6970525" y="7561597"/>
            <a:ext cx="2103561" cy="1109646"/>
          </a:xfrm>
          <a:custGeom>
            <a:avLst/>
            <a:gdLst/>
            <a:ahLst/>
            <a:cxnLst/>
            <a:rect r="r" b="b" t="t" l="l"/>
            <a:pathLst>
              <a:path h="1109646" w="2103561">
                <a:moveTo>
                  <a:pt x="0" y="0"/>
                </a:moveTo>
                <a:lnTo>
                  <a:pt x="2103561" y="0"/>
                </a:lnTo>
                <a:lnTo>
                  <a:pt x="2103561" y="1109645"/>
                </a:lnTo>
                <a:lnTo>
                  <a:pt x="0" y="1109645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43" id="43"/>
          <p:cNvSpPr/>
          <p:nvPr/>
        </p:nvSpPr>
        <p:spPr>
          <a:xfrm flipH="false" flipV="false" rot="0">
            <a:off x="0" y="9239161"/>
            <a:ext cx="3172225" cy="1047839"/>
          </a:xfrm>
          <a:custGeom>
            <a:avLst/>
            <a:gdLst/>
            <a:ahLst/>
            <a:cxnLst/>
            <a:rect r="r" b="b" t="t" l="l"/>
            <a:pathLst>
              <a:path h="1047839" w="3172225">
                <a:moveTo>
                  <a:pt x="0" y="0"/>
                </a:moveTo>
                <a:lnTo>
                  <a:pt x="3172225" y="0"/>
                </a:lnTo>
                <a:lnTo>
                  <a:pt x="3172225" y="1047839"/>
                </a:lnTo>
                <a:lnTo>
                  <a:pt x="0" y="1047839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-22102" t="-104795" r="-25573" b="-18743"/>
            </a:stretch>
          </a:blipFill>
        </p:spPr>
      </p:sp>
      <p:sp>
        <p:nvSpPr>
          <p:cNvPr name="Freeform 44" id="44"/>
          <p:cNvSpPr/>
          <p:nvPr/>
        </p:nvSpPr>
        <p:spPr>
          <a:xfrm flipH="false" flipV="false" rot="0">
            <a:off x="13022128" y="9101479"/>
            <a:ext cx="5265872" cy="1185521"/>
          </a:xfrm>
          <a:custGeom>
            <a:avLst/>
            <a:gdLst/>
            <a:ahLst/>
            <a:cxnLst/>
            <a:rect r="r" b="b" t="t" l="l"/>
            <a:pathLst>
              <a:path h="1185521" w="5265872">
                <a:moveTo>
                  <a:pt x="0" y="0"/>
                </a:moveTo>
                <a:lnTo>
                  <a:pt x="5265872" y="0"/>
                </a:lnTo>
                <a:lnTo>
                  <a:pt x="5265872" y="1185521"/>
                </a:lnTo>
                <a:lnTo>
                  <a:pt x="0" y="1185521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-6815" r="-12331" b="-142662"/>
            </a:stretch>
          </a:blipFill>
        </p:spPr>
      </p:sp>
      <p:sp>
        <p:nvSpPr>
          <p:cNvPr name="Freeform 45" id="45"/>
          <p:cNvSpPr/>
          <p:nvPr/>
        </p:nvSpPr>
        <p:spPr>
          <a:xfrm flipH="false" flipV="false" rot="0">
            <a:off x="7565212" y="9258300"/>
            <a:ext cx="1063929" cy="1028700"/>
          </a:xfrm>
          <a:custGeom>
            <a:avLst/>
            <a:gdLst/>
            <a:ahLst/>
            <a:cxnLst/>
            <a:rect r="r" b="b" t="t" l="l"/>
            <a:pathLst>
              <a:path h="1028700" w="1063929">
                <a:moveTo>
                  <a:pt x="0" y="0"/>
                </a:moveTo>
                <a:lnTo>
                  <a:pt x="1063929" y="0"/>
                </a:lnTo>
                <a:lnTo>
                  <a:pt x="1063929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-48305" t="-32354" r="-53198" b="-76050"/>
            </a:stretch>
          </a:blipFill>
        </p:spPr>
      </p:sp>
      <p:sp>
        <p:nvSpPr>
          <p:cNvPr name="Freeform 46" id="46"/>
          <p:cNvSpPr/>
          <p:nvPr/>
        </p:nvSpPr>
        <p:spPr>
          <a:xfrm flipH="false" flipV="false" rot="0">
            <a:off x="11470379" y="6387137"/>
            <a:ext cx="3399254" cy="904057"/>
          </a:xfrm>
          <a:custGeom>
            <a:avLst/>
            <a:gdLst/>
            <a:ahLst/>
            <a:cxnLst/>
            <a:rect r="r" b="b" t="t" l="l"/>
            <a:pathLst>
              <a:path h="904057" w="3399254">
                <a:moveTo>
                  <a:pt x="0" y="0"/>
                </a:moveTo>
                <a:lnTo>
                  <a:pt x="3399255" y="0"/>
                </a:lnTo>
                <a:lnTo>
                  <a:pt x="3399255" y="904057"/>
                </a:lnTo>
                <a:lnTo>
                  <a:pt x="0" y="904057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-4762" t="-68712" r="-7524" b="-68508"/>
            </a:stretch>
          </a:blipFill>
        </p:spPr>
      </p:sp>
      <p:sp>
        <p:nvSpPr>
          <p:cNvPr name="Freeform 47" id="47"/>
          <p:cNvSpPr/>
          <p:nvPr/>
        </p:nvSpPr>
        <p:spPr>
          <a:xfrm flipH="false" flipV="false" rot="0">
            <a:off x="11741428" y="7420263"/>
            <a:ext cx="2857156" cy="1148606"/>
          </a:xfrm>
          <a:custGeom>
            <a:avLst/>
            <a:gdLst/>
            <a:ahLst/>
            <a:cxnLst/>
            <a:rect r="r" b="b" t="t" l="l"/>
            <a:pathLst>
              <a:path h="1148606" w="2857156">
                <a:moveTo>
                  <a:pt x="0" y="0"/>
                </a:moveTo>
                <a:lnTo>
                  <a:pt x="2857157" y="0"/>
                </a:lnTo>
                <a:lnTo>
                  <a:pt x="2857157" y="1148606"/>
                </a:lnTo>
                <a:lnTo>
                  <a:pt x="0" y="1148606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-2488" t="-22945" r="-3591" b="-25318"/>
            </a:stretch>
          </a:blipFill>
        </p:spPr>
      </p:sp>
      <p:sp>
        <p:nvSpPr>
          <p:cNvPr name="TextBox 48" id="48"/>
          <p:cNvSpPr txBox="true"/>
          <p:nvPr/>
        </p:nvSpPr>
        <p:spPr>
          <a:xfrm rot="0">
            <a:off x="3975329" y="200226"/>
            <a:ext cx="7922504" cy="7950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580"/>
              </a:lnSpc>
              <a:spcBef>
                <a:spcPct val="0"/>
              </a:spcBef>
            </a:pPr>
            <a:r>
              <a:rPr lang="en-US" sz="4700">
                <a:solidFill>
                  <a:srgbClr val="051D40"/>
                </a:solidFill>
                <a:latin typeface="Open Sans Extra Bold"/>
              </a:rPr>
              <a:t>Technical Architecture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9239161"/>
            <a:ext cx="3172225" cy="1047839"/>
          </a:xfrm>
          <a:custGeom>
            <a:avLst/>
            <a:gdLst/>
            <a:ahLst/>
            <a:cxnLst/>
            <a:rect r="r" b="b" t="t" l="l"/>
            <a:pathLst>
              <a:path h="1047839" w="3172225">
                <a:moveTo>
                  <a:pt x="0" y="0"/>
                </a:moveTo>
                <a:lnTo>
                  <a:pt x="3172225" y="0"/>
                </a:lnTo>
                <a:lnTo>
                  <a:pt x="3172225" y="1047839"/>
                </a:lnTo>
                <a:lnTo>
                  <a:pt x="0" y="10478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102" t="-104795" r="-25573" b="-1874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022128" y="9101479"/>
            <a:ext cx="5265872" cy="1185521"/>
          </a:xfrm>
          <a:custGeom>
            <a:avLst/>
            <a:gdLst/>
            <a:ahLst/>
            <a:cxnLst/>
            <a:rect r="r" b="b" t="t" l="l"/>
            <a:pathLst>
              <a:path h="1185521" w="5265872">
                <a:moveTo>
                  <a:pt x="0" y="0"/>
                </a:moveTo>
                <a:lnTo>
                  <a:pt x="5265872" y="0"/>
                </a:lnTo>
                <a:lnTo>
                  <a:pt x="5265872" y="1185521"/>
                </a:lnTo>
                <a:lnTo>
                  <a:pt x="0" y="11855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815" r="-12331" b="-142662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565212" y="9258300"/>
            <a:ext cx="1063929" cy="1028700"/>
          </a:xfrm>
          <a:custGeom>
            <a:avLst/>
            <a:gdLst/>
            <a:ahLst/>
            <a:cxnLst/>
            <a:rect r="r" b="b" t="t" l="l"/>
            <a:pathLst>
              <a:path h="1028700" w="1063929">
                <a:moveTo>
                  <a:pt x="0" y="0"/>
                </a:moveTo>
                <a:lnTo>
                  <a:pt x="1063929" y="0"/>
                </a:lnTo>
                <a:lnTo>
                  <a:pt x="1063929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8305" t="-32354" r="-53198" b="-7605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37363" y="491083"/>
            <a:ext cx="17013275" cy="8523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59"/>
              </a:lnSpc>
            </a:pPr>
            <a:r>
              <a:rPr lang="en-US" sz="3042">
                <a:solidFill>
                  <a:srgbClr val="000000"/>
                </a:solidFill>
                <a:latin typeface="Glacial Indifference Italics"/>
              </a:rPr>
              <a:t>“BrainCraft revitalizes our teaching by </a:t>
            </a:r>
            <a:r>
              <a:rPr lang="en-US" sz="3042">
                <a:solidFill>
                  <a:srgbClr val="000000"/>
                </a:solidFill>
                <a:latin typeface="Glacial Indifference Bold Italics"/>
              </a:rPr>
              <a:t>engaging students</a:t>
            </a:r>
            <a:r>
              <a:rPr lang="en-US" sz="3042">
                <a:solidFill>
                  <a:srgbClr val="000000"/>
                </a:solidFill>
                <a:latin typeface="Glacial Indifference Italics"/>
              </a:rPr>
              <a:t> at their own levels, enhancing both </a:t>
            </a:r>
            <a:r>
              <a:rPr lang="en-US" sz="3042">
                <a:solidFill>
                  <a:srgbClr val="000000"/>
                </a:solidFill>
                <a:latin typeface="Glacial Indifference Bold Italics"/>
              </a:rPr>
              <a:t>comprehension</a:t>
            </a:r>
            <a:r>
              <a:rPr lang="en-US" sz="3042">
                <a:solidFill>
                  <a:srgbClr val="000000"/>
                </a:solidFill>
                <a:latin typeface="Glacial Indifference Italics"/>
              </a:rPr>
              <a:t> and </a:t>
            </a:r>
            <a:r>
              <a:rPr lang="en-US" sz="3042">
                <a:solidFill>
                  <a:srgbClr val="000000"/>
                </a:solidFill>
                <a:latin typeface="Glacial Indifference Bold Italics"/>
              </a:rPr>
              <a:t>personal connection</a:t>
            </a:r>
            <a:r>
              <a:rPr lang="en-US" sz="3042">
                <a:solidFill>
                  <a:srgbClr val="000000"/>
                </a:solidFill>
                <a:latin typeface="Glacial Indifference Italics"/>
              </a:rPr>
              <a:t> in the classroom.”</a:t>
            </a:r>
          </a:p>
          <a:p>
            <a:pPr algn="l">
              <a:lnSpc>
                <a:spcPts val="4259"/>
              </a:lnSpc>
            </a:pPr>
            <a:r>
              <a:rPr lang="en-US" sz="3042">
                <a:solidFill>
                  <a:srgbClr val="000000"/>
                </a:solidFill>
                <a:latin typeface="Glacial Indifference Bold Italics"/>
              </a:rPr>
              <a:t>Mr. Thompson, Math Teacher at Beacon Academy (Boston, MA)</a:t>
            </a:r>
          </a:p>
          <a:p>
            <a:pPr algn="l">
              <a:lnSpc>
                <a:spcPts val="4259"/>
              </a:lnSpc>
            </a:pPr>
          </a:p>
          <a:p>
            <a:pPr algn="l">
              <a:lnSpc>
                <a:spcPts val="4259"/>
              </a:lnSpc>
            </a:pPr>
            <a:r>
              <a:rPr lang="en-US" sz="3042">
                <a:solidFill>
                  <a:srgbClr val="000000"/>
                </a:solidFill>
                <a:latin typeface="Glacial Indifference Italics"/>
              </a:rPr>
              <a:t>"With BrainCraft, each student receives a </a:t>
            </a:r>
            <a:r>
              <a:rPr lang="en-US" sz="3042">
                <a:solidFill>
                  <a:srgbClr val="000000"/>
                </a:solidFill>
                <a:latin typeface="Glacial Indifference Bold Italics"/>
              </a:rPr>
              <a:t>learning path</a:t>
            </a:r>
            <a:r>
              <a:rPr lang="en-US" sz="3042">
                <a:solidFill>
                  <a:srgbClr val="000000"/>
                </a:solidFill>
                <a:latin typeface="Glacial Indifference Italics"/>
              </a:rPr>
              <a:t> that caters specifically to </a:t>
            </a:r>
            <a:r>
              <a:rPr lang="en-US" sz="3042">
                <a:solidFill>
                  <a:srgbClr val="000000"/>
                </a:solidFill>
                <a:latin typeface="Glacial Indifference Bold Italics"/>
              </a:rPr>
              <a:t>their needs</a:t>
            </a:r>
            <a:r>
              <a:rPr lang="en-US" sz="3042">
                <a:solidFill>
                  <a:srgbClr val="000000"/>
                </a:solidFill>
                <a:latin typeface="Glacial Indifference Italics"/>
              </a:rPr>
              <a:t>, greatly enhancing engagement and </a:t>
            </a:r>
            <a:r>
              <a:rPr lang="en-US" sz="3042">
                <a:solidFill>
                  <a:srgbClr val="000000"/>
                </a:solidFill>
                <a:latin typeface="Glacial Indifference Bold Italics"/>
              </a:rPr>
              <a:t>academic success</a:t>
            </a:r>
            <a:r>
              <a:rPr lang="en-US" sz="3042">
                <a:solidFill>
                  <a:srgbClr val="000000"/>
                </a:solidFill>
                <a:latin typeface="Glacial Indifference Italics"/>
              </a:rPr>
              <a:t>."</a:t>
            </a:r>
          </a:p>
          <a:p>
            <a:pPr algn="l">
              <a:lnSpc>
                <a:spcPts val="4259"/>
              </a:lnSpc>
            </a:pPr>
            <a:r>
              <a:rPr lang="en-US" sz="3042">
                <a:solidFill>
                  <a:srgbClr val="000000"/>
                </a:solidFill>
                <a:latin typeface="Glacial Indifference Bold Italics"/>
              </a:rPr>
              <a:t>Ms. Lee, Science Teacher at Cambridge Rindge and Latin School (Cambridge, MA)</a:t>
            </a:r>
          </a:p>
          <a:p>
            <a:pPr algn="l">
              <a:lnSpc>
                <a:spcPts val="4259"/>
              </a:lnSpc>
            </a:pPr>
          </a:p>
          <a:p>
            <a:pPr algn="l">
              <a:lnSpc>
                <a:spcPts val="4259"/>
              </a:lnSpc>
            </a:pPr>
            <a:r>
              <a:rPr lang="en-US" sz="3042">
                <a:solidFill>
                  <a:srgbClr val="000000"/>
                </a:solidFill>
                <a:latin typeface="Glacial Indifference Italics"/>
              </a:rPr>
              <a:t>"BrainCraft allows us to employ technology that adapts to </a:t>
            </a:r>
            <a:r>
              <a:rPr lang="en-US" sz="3042">
                <a:solidFill>
                  <a:srgbClr val="000000"/>
                </a:solidFill>
                <a:latin typeface="Glacial Indifference Bold Italics"/>
              </a:rPr>
              <a:t>individual learning curves</a:t>
            </a:r>
            <a:r>
              <a:rPr lang="en-US" sz="3042">
                <a:solidFill>
                  <a:srgbClr val="000000"/>
                </a:solidFill>
                <a:latin typeface="Glacial Indifference Italics"/>
              </a:rPr>
              <a:t>, turning educational challenges into opportunities for success."</a:t>
            </a:r>
          </a:p>
          <a:p>
            <a:pPr algn="l">
              <a:lnSpc>
                <a:spcPts val="4259"/>
              </a:lnSpc>
            </a:pPr>
            <a:r>
              <a:rPr lang="en-US" sz="3042">
                <a:solidFill>
                  <a:srgbClr val="000000"/>
                </a:solidFill>
                <a:latin typeface="Glacial Indifference Bold Italics"/>
              </a:rPr>
              <a:t>Mr. Barnes, History Teacher at Boston Latin School (Boston, MA)</a:t>
            </a:r>
          </a:p>
          <a:p>
            <a:pPr algn="l">
              <a:lnSpc>
                <a:spcPts val="4259"/>
              </a:lnSpc>
            </a:pPr>
          </a:p>
          <a:p>
            <a:pPr algn="l">
              <a:lnSpc>
                <a:spcPts val="4259"/>
              </a:lnSpc>
            </a:pPr>
            <a:r>
              <a:rPr lang="en-US" sz="3042">
                <a:solidFill>
                  <a:srgbClr val="000000"/>
                </a:solidFill>
                <a:latin typeface="Glacial Indifference Italics"/>
              </a:rPr>
              <a:t>"BrainCraft helps us introduce complex concepts in a way that's </a:t>
            </a:r>
            <a:r>
              <a:rPr lang="en-US" sz="3042">
                <a:solidFill>
                  <a:srgbClr val="000000"/>
                </a:solidFill>
                <a:latin typeface="Glacial Indifference Bold Italics"/>
              </a:rPr>
              <a:t>relatable and enjoyable</a:t>
            </a:r>
            <a:r>
              <a:rPr lang="en-US" sz="3042">
                <a:solidFill>
                  <a:srgbClr val="000000"/>
                </a:solidFill>
                <a:latin typeface="Glacial Indifference Italics"/>
              </a:rPr>
              <a:t>, bridging the </a:t>
            </a:r>
            <a:r>
              <a:rPr lang="en-US" sz="3042">
                <a:solidFill>
                  <a:srgbClr val="000000"/>
                </a:solidFill>
                <a:latin typeface="Glacial Indifference Bold Italics"/>
              </a:rPr>
              <a:t>gap</a:t>
            </a:r>
            <a:r>
              <a:rPr lang="en-US" sz="3042">
                <a:solidFill>
                  <a:srgbClr val="000000"/>
                </a:solidFill>
                <a:latin typeface="Glacial Indifference Italics"/>
              </a:rPr>
              <a:t> between </a:t>
            </a:r>
            <a:r>
              <a:rPr lang="en-US" sz="3042">
                <a:solidFill>
                  <a:srgbClr val="000000"/>
                </a:solidFill>
                <a:latin typeface="Glacial Indifference Bold Italics"/>
              </a:rPr>
              <a:t>theoretical</a:t>
            </a:r>
            <a:r>
              <a:rPr lang="en-US" sz="3042">
                <a:solidFill>
                  <a:srgbClr val="000000"/>
                </a:solidFill>
                <a:latin typeface="Glacial Indifference Italics"/>
              </a:rPr>
              <a:t> knowledge and </a:t>
            </a:r>
            <a:r>
              <a:rPr lang="en-US" sz="3042">
                <a:solidFill>
                  <a:srgbClr val="000000"/>
                </a:solidFill>
                <a:latin typeface="Glacial Indifference Bold Italics"/>
              </a:rPr>
              <a:t>practical</a:t>
            </a:r>
            <a:r>
              <a:rPr lang="en-US" sz="3042">
                <a:solidFill>
                  <a:srgbClr val="000000"/>
                </a:solidFill>
                <a:latin typeface="Glacial Indifference Italics"/>
              </a:rPr>
              <a:t> application."</a:t>
            </a:r>
          </a:p>
          <a:p>
            <a:pPr algn="l">
              <a:lnSpc>
                <a:spcPts val="4259"/>
              </a:lnSpc>
            </a:pPr>
            <a:r>
              <a:rPr lang="en-US" sz="3042">
                <a:solidFill>
                  <a:srgbClr val="000000"/>
                </a:solidFill>
                <a:latin typeface="Glacial Indifference Bold Italics"/>
              </a:rPr>
              <a:t>Ms. Kendrick, Computer Science Teacher at Kendall Square Association (Cambridge, MA)</a:t>
            </a:r>
          </a:p>
          <a:p>
            <a:pPr algn="l">
              <a:lnSpc>
                <a:spcPts val="425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9239161"/>
            <a:ext cx="3172225" cy="1047839"/>
          </a:xfrm>
          <a:custGeom>
            <a:avLst/>
            <a:gdLst/>
            <a:ahLst/>
            <a:cxnLst/>
            <a:rect r="r" b="b" t="t" l="l"/>
            <a:pathLst>
              <a:path h="1047839" w="3172225">
                <a:moveTo>
                  <a:pt x="0" y="0"/>
                </a:moveTo>
                <a:lnTo>
                  <a:pt x="3172225" y="0"/>
                </a:lnTo>
                <a:lnTo>
                  <a:pt x="3172225" y="1047839"/>
                </a:lnTo>
                <a:lnTo>
                  <a:pt x="0" y="10478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102" t="-104795" r="-25573" b="-1874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022128" y="9101479"/>
            <a:ext cx="5265872" cy="1185521"/>
          </a:xfrm>
          <a:custGeom>
            <a:avLst/>
            <a:gdLst/>
            <a:ahLst/>
            <a:cxnLst/>
            <a:rect r="r" b="b" t="t" l="l"/>
            <a:pathLst>
              <a:path h="1185521" w="5265872">
                <a:moveTo>
                  <a:pt x="0" y="0"/>
                </a:moveTo>
                <a:lnTo>
                  <a:pt x="5265872" y="0"/>
                </a:lnTo>
                <a:lnTo>
                  <a:pt x="5265872" y="1185521"/>
                </a:lnTo>
                <a:lnTo>
                  <a:pt x="0" y="11855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815" r="-12331" b="-142662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565212" y="9258300"/>
            <a:ext cx="1063929" cy="1028700"/>
          </a:xfrm>
          <a:custGeom>
            <a:avLst/>
            <a:gdLst/>
            <a:ahLst/>
            <a:cxnLst/>
            <a:rect r="r" b="b" t="t" l="l"/>
            <a:pathLst>
              <a:path h="1028700" w="1063929">
                <a:moveTo>
                  <a:pt x="0" y="0"/>
                </a:moveTo>
                <a:lnTo>
                  <a:pt x="1063929" y="0"/>
                </a:lnTo>
                <a:lnTo>
                  <a:pt x="1063929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8305" t="-32354" r="-53198" b="-76050"/>
            </a:stretch>
          </a:blipFill>
        </p:spPr>
      </p:sp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16655" t="12503" r="30052" b="12538"/>
          <a:stretch>
            <a:fillRect/>
          </a:stretch>
        </p:blipFill>
        <p:spPr>
          <a:xfrm flipH="false" flipV="false" rot="0">
            <a:off x="4200056" y="1060957"/>
            <a:ext cx="9886692" cy="7822185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5200981" y="-85725"/>
            <a:ext cx="7884841" cy="771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051D40"/>
                </a:solidFill>
                <a:latin typeface="Open Sans Extra Bold"/>
              </a:rPr>
              <a:t>Prototype - BrainCraft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9239161"/>
            <a:ext cx="3172225" cy="1047839"/>
          </a:xfrm>
          <a:custGeom>
            <a:avLst/>
            <a:gdLst/>
            <a:ahLst/>
            <a:cxnLst/>
            <a:rect r="r" b="b" t="t" l="l"/>
            <a:pathLst>
              <a:path h="1047839" w="3172225">
                <a:moveTo>
                  <a:pt x="0" y="0"/>
                </a:moveTo>
                <a:lnTo>
                  <a:pt x="3172225" y="0"/>
                </a:lnTo>
                <a:lnTo>
                  <a:pt x="3172225" y="1047839"/>
                </a:lnTo>
                <a:lnTo>
                  <a:pt x="0" y="10478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102" t="-104795" r="-25573" b="-1874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022128" y="9101479"/>
            <a:ext cx="5265872" cy="1185521"/>
          </a:xfrm>
          <a:custGeom>
            <a:avLst/>
            <a:gdLst/>
            <a:ahLst/>
            <a:cxnLst/>
            <a:rect r="r" b="b" t="t" l="l"/>
            <a:pathLst>
              <a:path h="1185521" w="5265872">
                <a:moveTo>
                  <a:pt x="0" y="0"/>
                </a:moveTo>
                <a:lnTo>
                  <a:pt x="5265872" y="0"/>
                </a:lnTo>
                <a:lnTo>
                  <a:pt x="5265872" y="1185521"/>
                </a:lnTo>
                <a:lnTo>
                  <a:pt x="0" y="11855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815" r="-12331" b="-142662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565212" y="9258300"/>
            <a:ext cx="1063929" cy="1028700"/>
          </a:xfrm>
          <a:custGeom>
            <a:avLst/>
            <a:gdLst/>
            <a:ahLst/>
            <a:cxnLst/>
            <a:rect r="r" b="b" t="t" l="l"/>
            <a:pathLst>
              <a:path h="1028700" w="1063929">
                <a:moveTo>
                  <a:pt x="0" y="0"/>
                </a:moveTo>
                <a:lnTo>
                  <a:pt x="1063929" y="0"/>
                </a:lnTo>
                <a:lnTo>
                  <a:pt x="1063929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8305" t="-32354" r="-53198" b="-7605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6112" y="1281107"/>
            <a:ext cx="1042370" cy="1015836"/>
          </a:xfrm>
          <a:custGeom>
            <a:avLst/>
            <a:gdLst/>
            <a:ahLst/>
            <a:cxnLst/>
            <a:rect r="r" b="b" t="t" l="l"/>
            <a:pathLst>
              <a:path h="1015836" w="1042370">
                <a:moveTo>
                  <a:pt x="0" y="0"/>
                </a:moveTo>
                <a:lnTo>
                  <a:pt x="1042370" y="0"/>
                </a:lnTo>
                <a:lnTo>
                  <a:pt x="1042370" y="1015836"/>
                </a:lnTo>
                <a:lnTo>
                  <a:pt x="0" y="10158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614177" y="1316594"/>
            <a:ext cx="992987" cy="980349"/>
          </a:xfrm>
          <a:custGeom>
            <a:avLst/>
            <a:gdLst/>
            <a:ahLst/>
            <a:cxnLst/>
            <a:rect r="r" b="b" t="t" l="l"/>
            <a:pathLst>
              <a:path h="980349" w="992987">
                <a:moveTo>
                  <a:pt x="0" y="0"/>
                </a:moveTo>
                <a:lnTo>
                  <a:pt x="992987" y="0"/>
                </a:lnTo>
                <a:lnTo>
                  <a:pt x="992987" y="980349"/>
                </a:lnTo>
                <a:lnTo>
                  <a:pt x="0" y="9803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588489" y="1341202"/>
            <a:ext cx="704069" cy="980349"/>
          </a:xfrm>
          <a:custGeom>
            <a:avLst/>
            <a:gdLst/>
            <a:ahLst/>
            <a:cxnLst/>
            <a:rect r="r" b="b" t="t" l="l"/>
            <a:pathLst>
              <a:path h="980349" w="704069">
                <a:moveTo>
                  <a:pt x="0" y="0"/>
                </a:moveTo>
                <a:lnTo>
                  <a:pt x="704069" y="0"/>
                </a:lnTo>
                <a:lnTo>
                  <a:pt x="704069" y="980350"/>
                </a:lnTo>
                <a:lnTo>
                  <a:pt x="0" y="98035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273883" y="1308739"/>
            <a:ext cx="1036806" cy="996059"/>
          </a:xfrm>
          <a:custGeom>
            <a:avLst/>
            <a:gdLst/>
            <a:ahLst/>
            <a:cxnLst/>
            <a:rect r="r" b="b" t="t" l="l"/>
            <a:pathLst>
              <a:path h="996059" w="1036806">
                <a:moveTo>
                  <a:pt x="0" y="0"/>
                </a:moveTo>
                <a:lnTo>
                  <a:pt x="1036807" y="0"/>
                </a:lnTo>
                <a:lnTo>
                  <a:pt x="1036807" y="996059"/>
                </a:lnTo>
                <a:lnTo>
                  <a:pt x="0" y="996059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848375" y="-85725"/>
            <a:ext cx="8591250" cy="771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051D40"/>
                </a:solidFill>
                <a:latin typeface="Open Sans Extra Bold"/>
              </a:rPr>
              <a:t>Market Analysis &amp; Potential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85626" y="2636607"/>
            <a:ext cx="3723888" cy="2101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051D40"/>
                </a:solidFill>
                <a:latin typeface="DM Sans"/>
              </a:rPr>
              <a:t>The global e-learning market is projected to reach </a:t>
            </a:r>
            <a:r>
              <a:rPr lang="en-US" sz="1999">
                <a:solidFill>
                  <a:srgbClr val="051D40"/>
                </a:solidFill>
                <a:latin typeface="DM Sans Bold"/>
              </a:rPr>
              <a:t>$457.8</a:t>
            </a:r>
            <a:r>
              <a:rPr lang="en-US" sz="1999">
                <a:solidFill>
                  <a:srgbClr val="051D40"/>
                </a:solidFill>
                <a:latin typeface="DM Sans"/>
              </a:rPr>
              <a:t> </a:t>
            </a:r>
            <a:r>
              <a:rPr lang="en-US" sz="1999">
                <a:solidFill>
                  <a:srgbClr val="051D40"/>
                </a:solidFill>
                <a:latin typeface="DM Sans Bold"/>
              </a:rPr>
              <a:t>billion</a:t>
            </a:r>
            <a:r>
              <a:rPr lang="en-US" sz="1999">
                <a:solidFill>
                  <a:srgbClr val="051D40"/>
                </a:solidFill>
                <a:latin typeface="DM Sans"/>
              </a:rPr>
              <a:t> by </a:t>
            </a:r>
            <a:r>
              <a:rPr lang="en-US" sz="1999">
                <a:solidFill>
                  <a:srgbClr val="051D40"/>
                </a:solidFill>
                <a:latin typeface="DM Sans Bold"/>
              </a:rPr>
              <a:t>2026</a:t>
            </a:r>
            <a:r>
              <a:rPr lang="en-US" sz="1999">
                <a:solidFill>
                  <a:srgbClr val="051D40"/>
                </a:solidFill>
                <a:latin typeface="DM Sans"/>
              </a:rPr>
              <a:t>, driven by the </a:t>
            </a:r>
            <a:r>
              <a:rPr lang="en-US" sz="1999">
                <a:solidFill>
                  <a:srgbClr val="051D40"/>
                </a:solidFill>
                <a:latin typeface="DM Sans Bold"/>
              </a:rPr>
              <a:t>increasing adoption</a:t>
            </a:r>
            <a:r>
              <a:rPr lang="en-US" sz="1999">
                <a:solidFill>
                  <a:srgbClr val="051D40"/>
                </a:solidFill>
                <a:latin typeface="DM Sans"/>
              </a:rPr>
              <a:t> of </a:t>
            </a:r>
            <a:r>
              <a:rPr lang="en-US" sz="1999">
                <a:solidFill>
                  <a:srgbClr val="051D40"/>
                </a:solidFill>
                <a:latin typeface="DM Sans Bold"/>
              </a:rPr>
              <a:t>technology-enhanced</a:t>
            </a:r>
            <a:r>
              <a:rPr lang="en-US" sz="1999">
                <a:solidFill>
                  <a:srgbClr val="051D40"/>
                </a:solidFill>
                <a:latin typeface="DM Sans"/>
              </a:rPr>
              <a:t> learning solutions.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281307" y="2636607"/>
            <a:ext cx="3658727" cy="2101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051D40"/>
                </a:solidFill>
                <a:latin typeface="DM Sans"/>
              </a:rPr>
              <a:t>BrainCraft targets </a:t>
            </a:r>
            <a:r>
              <a:rPr lang="en-US" sz="1999">
                <a:solidFill>
                  <a:srgbClr val="051D40"/>
                </a:solidFill>
                <a:latin typeface="DM Sans Bold"/>
              </a:rPr>
              <a:t>higher education</a:t>
            </a:r>
            <a:r>
              <a:rPr lang="en-US" sz="1999">
                <a:solidFill>
                  <a:srgbClr val="051D40"/>
                </a:solidFill>
                <a:latin typeface="DM Sans"/>
              </a:rPr>
              <a:t> institutions, enhancing student engagement and academic performance with </a:t>
            </a:r>
            <a:r>
              <a:rPr lang="en-US" sz="1999">
                <a:solidFill>
                  <a:srgbClr val="051D40"/>
                </a:solidFill>
                <a:latin typeface="DM Sans Bold"/>
              </a:rPr>
              <a:t>personalized learning</a:t>
            </a:r>
            <a:r>
              <a:rPr lang="en-US" sz="1999">
                <a:solidFill>
                  <a:srgbClr val="051D40"/>
                </a:solidFill>
                <a:latin typeface="DM Sans"/>
              </a:rPr>
              <a:t>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11827" y="2612022"/>
            <a:ext cx="3380900" cy="2101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051D40"/>
                </a:solidFill>
                <a:latin typeface="DM Sans"/>
              </a:rPr>
              <a:t>BrainCraft excels with </a:t>
            </a:r>
            <a:r>
              <a:rPr lang="en-US" sz="1999">
                <a:solidFill>
                  <a:srgbClr val="051D40"/>
                </a:solidFill>
                <a:latin typeface="DM Sans Bold"/>
              </a:rPr>
              <a:t>AI-driven personalization</a:t>
            </a:r>
            <a:r>
              <a:rPr lang="en-US" sz="1999">
                <a:solidFill>
                  <a:srgbClr val="051D40"/>
                </a:solidFill>
                <a:latin typeface="DM Sans"/>
              </a:rPr>
              <a:t>, providing deeper insights and superior learning adaptations than </a:t>
            </a:r>
            <a:r>
              <a:rPr lang="en-US" sz="1999">
                <a:solidFill>
                  <a:srgbClr val="051D40"/>
                </a:solidFill>
                <a:latin typeface="DM Sans Bold"/>
              </a:rPr>
              <a:t>traditional e-learning</a:t>
            </a:r>
            <a:r>
              <a:rPr lang="en-US" sz="1999">
                <a:solidFill>
                  <a:srgbClr val="051D40"/>
                </a:solidFill>
                <a:latin typeface="DM Sans"/>
              </a:rPr>
              <a:t> platforms.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041262" y="2612022"/>
            <a:ext cx="2796726" cy="2101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051D40"/>
                </a:solidFill>
                <a:latin typeface="DM Sans"/>
              </a:rPr>
              <a:t>BrainCraft is </a:t>
            </a:r>
            <a:r>
              <a:rPr lang="en-US" sz="1999">
                <a:solidFill>
                  <a:srgbClr val="051D40"/>
                </a:solidFill>
                <a:latin typeface="DM Sans Bold"/>
              </a:rPr>
              <a:t>scalable</a:t>
            </a:r>
            <a:r>
              <a:rPr lang="en-US" sz="1999">
                <a:solidFill>
                  <a:srgbClr val="051D40"/>
                </a:solidFill>
                <a:latin typeface="DM Sans"/>
              </a:rPr>
              <a:t> and </a:t>
            </a:r>
            <a:r>
              <a:rPr lang="en-US" sz="1999">
                <a:solidFill>
                  <a:srgbClr val="051D40"/>
                </a:solidFill>
                <a:latin typeface="DM Sans Bold"/>
              </a:rPr>
              <a:t>easily integrates</a:t>
            </a:r>
            <a:r>
              <a:rPr lang="en-US" sz="1999">
                <a:solidFill>
                  <a:srgbClr val="051D40"/>
                </a:solidFill>
                <a:latin typeface="DM Sans"/>
              </a:rPr>
              <a:t>, expanding into </a:t>
            </a:r>
            <a:r>
              <a:rPr lang="en-US" sz="1999">
                <a:solidFill>
                  <a:srgbClr val="051D40"/>
                </a:solidFill>
                <a:latin typeface="DM Sans Bold"/>
              </a:rPr>
              <a:t>continuing education</a:t>
            </a:r>
            <a:r>
              <a:rPr lang="en-US" sz="1999">
                <a:solidFill>
                  <a:srgbClr val="051D40"/>
                </a:solidFill>
                <a:latin typeface="DM Sans"/>
              </a:rPr>
              <a:t> and </a:t>
            </a:r>
            <a:r>
              <a:rPr lang="en-US" sz="1999">
                <a:solidFill>
                  <a:srgbClr val="051D40"/>
                </a:solidFill>
                <a:latin typeface="DM Sans Bold"/>
              </a:rPr>
              <a:t>corporate training</a:t>
            </a:r>
            <a:r>
              <a:rPr lang="en-US" sz="1999">
                <a:solidFill>
                  <a:srgbClr val="051D40"/>
                </a:solidFill>
                <a:latin typeface="DM Sans"/>
              </a:rPr>
              <a:t> markets.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6386903" y="1341202"/>
            <a:ext cx="872848" cy="895646"/>
          </a:xfrm>
          <a:custGeom>
            <a:avLst/>
            <a:gdLst/>
            <a:ahLst/>
            <a:cxnLst/>
            <a:rect r="r" b="b" t="t" l="l"/>
            <a:pathLst>
              <a:path h="895646" w="872848">
                <a:moveTo>
                  <a:pt x="0" y="0"/>
                </a:moveTo>
                <a:lnTo>
                  <a:pt x="872848" y="0"/>
                </a:lnTo>
                <a:lnTo>
                  <a:pt x="872848" y="895646"/>
                </a:lnTo>
                <a:lnTo>
                  <a:pt x="0" y="89564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5424119" y="2612022"/>
            <a:ext cx="2798417" cy="2101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051D40"/>
                </a:solidFill>
                <a:latin typeface="DM Sans"/>
              </a:rPr>
              <a:t>Schools using </a:t>
            </a:r>
            <a:r>
              <a:rPr lang="en-US" sz="1999">
                <a:solidFill>
                  <a:srgbClr val="051D40"/>
                </a:solidFill>
                <a:latin typeface="DM Sans Bold"/>
              </a:rPr>
              <a:t>adaptive learning</a:t>
            </a:r>
            <a:r>
              <a:rPr lang="en-US" sz="1999">
                <a:solidFill>
                  <a:srgbClr val="051D40"/>
                </a:solidFill>
                <a:latin typeface="DM Sans"/>
              </a:rPr>
              <a:t> technologies like BrainCraft report up to a </a:t>
            </a:r>
            <a:r>
              <a:rPr lang="en-US" sz="1999">
                <a:solidFill>
                  <a:srgbClr val="051D40"/>
                </a:solidFill>
                <a:latin typeface="DM Sans Bold"/>
              </a:rPr>
              <a:t>30% improvement</a:t>
            </a:r>
            <a:r>
              <a:rPr lang="en-US" sz="1999">
                <a:solidFill>
                  <a:srgbClr val="051D40"/>
                </a:solidFill>
                <a:latin typeface="DM Sans"/>
              </a:rPr>
              <a:t> in </a:t>
            </a:r>
            <a:r>
              <a:rPr lang="en-US" sz="1999">
                <a:solidFill>
                  <a:srgbClr val="051D40"/>
                </a:solidFill>
                <a:latin typeface="DM Sans Bold"/>
              </a:rPr>
              <a:t>student outcomes</a:t>
            </a:r>
            <a:r>
              <a:rPr lang="en-US" sz="1999">
                <a:solidFill>
                  <a:srgbClr val="051D40"/>
                </a:solidFill>
                <a:latin typeface="DM Sans"/>
              </a:rPr>
              <a:t>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87113" y="5513338"/>
            <a:ext cx="15513773" cy="16629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992" indent="-259496" lvl="1">
              <a:lnSpc>
                <a:spcPts val="3365"/>
              </a:lnSpc>
              <a:buFont typeface="Arial"/>
              <a:buChar char="•"/>
            </a:pPr>
            <a:r>
              <a:rPr lang="en-US" sz="2403">
                <a:solidFill>
                  <a:srgbClr val="051D40"/>
                </a:solidFill>
                <a:latin typeface="DM Sans Bold"/>
              </a:rPr>
              <a:t>Total Addressable Market (TAM):</a:t>
            </a:r>
            <a:r>
              <a:rPr lang="en-US" sz="2403">
                <a:solidFill>
                  <a:srgbClr val="051D40"/>
                </a:solidFill>
                <a:latin typeface="DM Sans"/>
              </a:rPr>
              <a:t> </a:t>
            </a:r>
            <a:r>
              <a:rPr lang="en-US" sz="2403">
                <a:solidFill>
                  <a:srgbClr val="051D40"/>
                </a:solidFill>
                <a:latin typeface="DM Sans Bold"/>
              </a:rPr>
              <a:t>$457.8 billion</a:t>
            </a:r>
            <a:r>
              <a:rPr lang="en-US" sz="2403">
                <a:solidFill>
                  <a:srgbClr val="051D40"/>
                </a:solidFill>
                <a:latin typeface="DM Sans"/>
              </a:rPr>
              <a:t> (global e-learning market by 2026)</a:t>
            </a:r>
          </a:p>
          <a:p>
            <a:pPr algn="l" marL="518992" indent="-259496" lvl="1">
              <a:lnSpc>
                <a:spcPts val="3365"/>
              </a:lnSpc>
              <a:buFont typeface="Arial"/>
              <a:buChar char="•"/>
            </a:pPr>
            <a:r>
              <a:rPr lang="en-US" sz="2403">
                <a:solidFill>
                  <a:srgbClr val="051D40"/>
                </a:solidFill>
                <a:latin typeface="DM Sans Bold"/>
              </a:rPr>
              <a:t>Serviceable Available Market (SAM):</a:t>
            </a:r>
            <a:r>
              <a:rPr lang="en-US" sz="2403">
                <a:solidFill>
                  <a:srgbClr val="051D40"/>
                </a:solidFill>
                <a:latin typeface="DM Sans"/>
              </a:rPr>
              <a:t> Approximately </a:t>
            </a:r>
            <a:r>
              <a:rPr lang="en-US" sz="2403">
                <a:solidFill>
                  <a:srgbClr val="051D40"/>
                </a:solidFill>
                <a:latin typeface="DM Sans Bold"/>
              </a:rPr>
              <a:t>$160.23 billion</a:t>
            </a:r>
            <a:r>
              <a:rPr lang="en-US" sz="2403">
                <a:solidFill>
                  <a:srgbClr val="051D40"/>
                </a:solidFill>
                <a:latin typeface="DM Sans"/>
              </a:rPr>
              <a:t> (estimate based on BrainCraft focusing on higher education and corporate training, which is </a:t>
            </a:r>
            <a:r>
              <a:rPr lang="en-US" sz="2403">
                <a:solidFill>
                  <a:srgbClr val="051D40"/>
                </a:solidFill>
                <a:latin typeface="DM Sans Bold"/>
              </a:rPr>
              <a:t>assumed</a:t>
            </a:r>
            <a:r>
              <a:rPr lang="en-US" sz="2403">
                <a:solidFill>
                  <a:srgbClr val="051D40"/>
                </a:solidFill>
                <a:latin typeface="DM Sans"/>
              </a:rPr>
              <a:t> to be </a:t>
            </a:r>
            <a:r>
              <a:rPr lang="en-US" sz="2403">
                <a:solidFill>
                  <a:srgbClr val="051D40"/>
                </a:solidFill>
                <a:latin typeface="DM Sans Bold"/>
              </a:rPr>
              <a:t>35%</a:t>
            </a:r>
            <a:r>
              <a:rPr lang="en-US" sz="2403">
                <a:solidFill>
                  <a:srgbClr val="051D40"/>
                </a:solidFill>
                <a:latin typeface="DM Sans"/>
              </a:rPr>
              <a:t> of the TAM)</a:t>
            </a:r>
          </a:p>
          <a:p>
            <a:pPr algn="l" marL="518992" indent="-259496" lvl="1">
              <a:lnSpc>
                <a:spcPts val="3365"/>
              </a:lnSpc>
              <a:spcBef>
                <a:spcPct val="0"/>
              </a:spcBef>
              <a:buFont typeface="Arial"/>
              <a:buChar char="•"/>
            </a:pPr>
            <a:r>
              <a:rPr lang="en-US" sz="2403">
                <a:solidFill>
                  <a:srgbClr val="051D40"/>
                </a:solidFill>
                <a:latin typeface="DM Sans Bold"/>
              </a:rPr>
              <a:t>Serviceable Obtainable Market (SOM):</a:t>
            </a:r>
            <a:r>
              <a:rPr lang="en-US" sz="2403">
                <a:solidFill>
                  <a:srgbClr val="051D40"/>
                </a:solidFill>
                <a:latin typeface="DM Sans"/>
              </a:rPr>
              <a:t> About </a:t>
            </a:r>
            <a:r>
              <a:rPr lang="en-US" sz="2403">
                <a:solidFill>
                  <a:srgbClr val="051D40"/>
                </a:solidFill>
                <a:latin typeface="DM Sans Bold"/>
              </a:rPr>
              <a:t>$8.01 billion</a:t>
            </a:r>
            <a:r>
              <a:rPr lang="en-US" sz="2403">
                <a:solidFill>
                  <a:srgbClr val="051D40"/>
                </a:solidFill>
                <a:latin typeface="DM Sans"/>
              </a:rPr>
              <a:t> (assuming BrainCraft captures </a:t>
            </a:r>
            <a:r>
              <a:rPr lang="en-US" sz="2403">
                <a:solidFill>
                  <a:srgbClr val="051D40"/>
                </a:solidFill>
                <a:latin typeface="DM Sans Bold"/>
              </a:rPr>
              <a:t>5%</a:t>
            </a:r>
            <a:r>
              <a:rPr lang="en-US" sz="2403">
                <a:solidFill>
                  <a:srgbClr val="051D40"/>
                </a:solidFill>
                <a:latin typeface="DM Sans"/>
              </a:rPr>
              <a:t> of its SAM)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87113" y="7571862"/>
            <a:ext cx="15513773" cy="1529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5"/>
              </a:lnSpc>
            </a:pPr>
            <a:r>
              <a:rPr lang="en-US" sz="2403">
                <a:solidFill>
                  <a:srgbClr val="051D40"/>
                </a:solidFill>
                <a:latin typeface="DM Sans Bold"/>
              </a:rPr>
              <a:t>Citations:</a:t>
            </a:r>
          </a:p>
          <a:p>
            <a:pPr algn="l" marL="432634" indent="-216317" lvl="1">
              <a:lnSpc>
                <a:spcPts val="2805"/>
              </a:lnSpc>
              <a:buFont typeface="Arial"/>
              <a:buChar char="•"/>
            </a:pPr>
            <a:r>
              <a:rPr lang="en-US" sz="2003">
                <a:solidFill>
                  <a:srgbClr val="051D40"/>
                </a:solidFill>
                <a:latin typeface="DM Sans Bold Italics"/>
              </a:rPr>
              <a:t>Global E-Learning Market to Reach $457.8 Billion by 2026, GlobeNewswire.</a:t>
            </a:r>
          </a:p>
          <a:p>
            <a:pPr algn="l" marL="432634" indent="-216317" lvl="1">
              <a:lnSpc>
                <a:spcPts val="2805"/>
              </a:lnSpc>
              <a:buFont typeface="Arial"/>
              <a:buChar char="•"/>
            </a:pPr>
            <a:r>
              <a:rPr lang="en-US" sz="2003">
                <a:solidFill>
                  <a:srgbClr val="051D40"/>
                </a:solidFill>
                <a:latin typeface="DM Sans Bold Italics"/>
              </a:rPr>
              <a:t>Endra. (2024, January 30). AI in Education: Personalized Learning Through Adaptive Technologies. Medium.</a:t>
            </a:r>
          </a:p>
          <a:p>
            <a:pPr algn="l">
              <a:lnSpc>
                <a:spcPts val="336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9239161"/>
            <a:ext cx="3172225" cy="1047839"/>
          </a:xfrm>
          <a:custGeom>
            <a:avLst/>
            <a:gdLst/>
            <a:ahLst/>
            <a:cxnLst/>
            <a:rect r="r" b="b" t="t" l="l"/>
            <a:pathLst>
              <a:path h="1047839" w="3172225">
                <a:moveTo>
                  <a:pt x="0" y="0"/>
                </a:moveTo>
                <a:lnTo>
                  <a:pt x="3172225" y="0"/>
                </a:lnTo>
                <a:lnTo>
                  <a:pt x="3172225" y="1047839"/>
                </a:lnTo>
                <a:lnTo>
                  <a:pt x="0" y="10478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102" t="-104795" r="-25573" b="-1874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022128" y="9101479"/>
            <a:ext cx="5265872" cy="1185521"/>
          </a:xfrm>
          <a:custGeom>
            <a:avLst/>
            <a:gdLst/>
            <a:ahLst/>
            <a:cxnLst/>
            <a:rect r="r" b="b" t="t" l="l"/>
            <a:pathLst>
              <a:path h="1185521" w="5265872">
                <a:moveTo>
                  <a:pt x="0" y="0"/>
                </a:moveTo>
                <a:lnTo>
                  <a:pt x="5265872" y="0"/>
                </a:lnTo>
                <a:lnTo>
                  <a:pt x="5265872" y="1185521"/>
                </a:lnTo>
                <a:lnTo>
                  <a:pt x="0" y="11855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815" r="-12331" b="-142662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565212" y="9258300"/>
            <a:ext cx="1063929" cy="1028700"/>
          </a:xfrm>
          <a:custGeom>
            <a:avLst/>
            <a:gdLst/>
            <a:ahLst/>
            <a:cxnLst/>
            <a:rect r="r" b="b" t="t" l="l"/>
            <a:pathLst>
              <a:path h="1028700" w="1063929">
                <a:moveTo>
                  <a:pt x="0" y="0"/>
                </a:moveTo>
                <a:lnTo>
                  <a:pt x="1063929" y="0"/>
                </a:lnTo>
                <a:lnTo>
                  <a:pt x="1063929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8305" t="-32354" r="-53198" b="-7605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040330" y="3509449"/>
            <a:ext cx="1133370" cy="1004252"/>
          </a:xfrm>
          <a:custGeom>
            <a:avLst/>
            <a:gdLst/>
            <a:ahLst/>
            <a:cxnLst/>
            <a:rect r="r" b="b" t="t" l="l"/>
            <a:pathLst>
              <a:path h="1004252" w="1133370">
                <a:moveTo>
                  <a:pt x="0" y="0"/>
                </a:moveTo>
                <a:lnTo>
                  <a:pt x="1133369" y="0"/>
                </a:lnTo>
                <a:lnTo>
                  <a:pt x="1133369" y="1004252"/>
                </a:lnTo>
                <a:lnTo>
                  <a:pt x="0" y="10042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616" t="-21386" r="-4620" b="-22497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040330" y="4656576"/>
            <a:ext cx="1133370" cy="1004252"/>
          </a:xfrm>
          <a:custGeom>
            <a:avLst/>
            <a:gdLst/>
            <a:ahLst/>
            <a:cxnLst/>
            <a:rect r="r" b="b" t="t" l="l"/>
            <a:pathLst>
              <a:path h="1004252" w="1133370">
                <a:moveTo>
                  <a:pt x="0" y="0"/>
                </a:moveTo>
                <a:lnTo>
                  <a:pt x="1133369" y="0"/>
                </a:lnTo>
                <a:lnTo>
                  <a:pt x="1133369" y="1004251"/>
                </a:lnTo>
                <a:lnTo>
                  <a:pt x="0" y="10042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616" t="-21386" r="-4620" b="-22497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040330" y="5803702"/>
            <a:ext cx="1133370" cy="1004252"/>
          </a:xfrm>
          <a:custGeom>
            <a:avLst/>
            <a:gdLst/>
            <a:ahLst/>
            <a:cxnLst/>
            <a:rect r="r" b="b" t="t" l="l"/>
            <a:pathLst>
              <a:path h="1004252" w="1133370">
                <a:moveTo>
                  <a:pt x="0" y="0"/>
                </a:moveTo>
                <a:lnTo>
                  <a:pt x="1133369" y="0"/>
                </a:lnTo>
                <a:lnTo>
                  <a:pt x="1133369" y="1004252"/>
                </a:lnTo>
                <a:lnTo>
                  <a:pt x="0" y="10042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616" t="-21386" r="-4620" b="-22497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980828" y="4656576"/>
            <a:ext cx="1133370" cy="1004252"/>
          </a:xfrm>
          <a:custGeom>
            <a:avLst/>
            <a:gdLst/>
            <a:ahLst/>
            <a:cxnLst/>
            <a:rect r="r" b="b" t="t" l="l"/>
            <a:pathLst>
              <a:path h="1004252" w="1133370">
                <a:moveTo>
                  <a:pt x="0" y="0"/>
                </a:moveTo>
                <a:lnTo>
                  <a:pt x="1133370" y="0"/>
                </a:lnTo>
                <a:lnTo>
                  <a:pt x="1133370" y="1004251"/>
                </a:lnTo>
                <a:lnTo>
                  <a:pt x="0" y="10042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616" t="-21386" r="-4620" b="-22497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923823" y="4631805"/>
            <a:ext cx="1133370" cy="1004252"/>
          </a:xfrm>
          <a:custGeom>
            <a:avLst/>
            <a:gdLst/>
            <a:ahLst/>
            <a:cxnLst/>
            <a:rect r="r" b="b" t="t" l="l"/>
            <a:pathLst>
              <a:path h="1004252" w="1133370">
                <a:moveTo>
                  <a:pt x="0" y="0"/>
                </a:moveTo>
                <a:lnTo>
                  <a:pt x="1133369" y="0"/>
                </a:lnTo>
                <a:lnTo>
                  <a:pt x="1133369" y="1004251"/>
                </a:lnTo>
                <a:lnTo>
                  <a:pt x="0" y="10042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616" t="-21386" r="-4620" b="-22497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866817" y="4656576"/>
            <a:ext cx="1133370" cy="1004252"/>
          </a:xfrm>
          <a:custGeom>
            <a:avLst/>
            <a:gdLst/>
            <a:ahLst/>
            <a:cxnLst/>
            <a:rect r="r" b="b" t="t" l="l"/>
            <a:pathLst>
              <a:path h="1004252" w="1133370">
                <a:moveTo>
                  <a:pt x="0" y="0"/>
                </a:moveTo>
                <a:lnTo>
                  <a:pt x="1133370" y="0"/>
                </a:lnTo>
                <a:lnTo>
                  <a:pt x="1133370" y="1004251"/>
                </a:lnTo>
                <a:lnTo>
                  <a:pt x="0" y="10042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616" t="-21386" r="-4620" b="-22497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5980828" y="5803702"/>
            <a:ext cx="1133370" cy="1004252"/>
          </a:xfrm>
          <a:custGeom>
            <a:avLst/>
            <a:gdLst/>
            <a:ahLst/>
            <a:cxnLst/>
            <a:rect r="r" b="b" t="t" l="l"/>
            <a:pathLst>
              <a:path h="1004252" w="1133370">
                <a:moveTo>
                  <a:pt x="0" y="0"/>
                </a:moveTo>
                <a:lnTo>
                  <a:pt x="1133370" y="0"/>
                </a:lnTo>
                <a:lnTo>
                  <a:pt x="1133370" y="1004252"/>
                </a:lnTo>
                <a:lnTo>
                  <a:pt x="0" y="10042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616" t="-21386" r="-4620" b="-22497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923823" y="5803702"/>
            <a:ext cx="1133370" cy="1004252"/>
          </a:xfrm>
          <a:custGeom>
            <a:avLst/>
            <a:gdLst/>
            <a:ahLst/>
            <a:cxnLst/>
            <a:rect r="r" b="b" t="t" l="l"/>
            <a:pathLst>
              <a:path h="1004252" w="1133370">
                <a:moveTo>
                  <a:pt x="0" y="0"/>
                </a:moveTo>
                <a:lnTo>
                  <a:pt x="1133369" y="0"/>
                </a:lnTo>
                <a:lnTo>
                  <a:pt x="1133369" y="1004252"/>
                </a:lnTo>
                <a:lnTo>
                  <a:pt x="0" y="10042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616" t="-21386" r="-4620" b="-22497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866817" y="5803702"/>
            <a:ext cx="1133370" cy="1004252"/>
          </a:xfrm>
          <a:custGeom>
            <a:avLst/>
            <a:gdLst/>
            <a:ahLst/>
            <a:cxnLst/>
            <a:rect r="r" b="b" t="t" l="l"/>
            <a:pathLst>
              <a:path h="1004252" w="1133370">
                <a:moveTo>
                  <a:pt x="0" y="0"/>
                </a:moveTo>
                <a:lnTo>
                  <a:pt x="1133370" y="0"/>
                </a:lnTo>
                <a:lnTo>
                  <a:pt x="1133370" y="1004252"/>
                </a:lnTo>
                <a:lnTo>
                  <a:pt x="0" y="10042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616" t="-21386" r="-4620" b="-22497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5980828" y="8074779"/>
            <a:ext cx="1133370" cy="1004252"/>
          </a:xfrm>
          <a:custGeom>
            <a:avLst/>
            <a:gdLst/>
            <a:ahLst/>
            <a:cxnLst/>
            <a:rect r="r" b="b" t="t" l="l"/>
            <a:pathLst>
              <a:path h="1004252" w="1133370">
                <a:moveTo>
                  <a:pt x="0" y="0"/>
                </a:moveTo>
                <a:lnTo>
                  <a:pt x="1133370" y="0"/>
                </a:lnTo>
                <a:lnTo>
                  <a:pt x="1133370" y="1004251"/>
                </a:lnTo>
                <a:lnTo>
                  <a:pt x="0" y="10042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616" t="-21386" r="-4620" b="-22497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7923823" y="8074779"/>
            <a:ext cx="1133370" cy="1004252"/>
          </a:xfrm>
          <a:custGeom>
            <a:avLst/>
            <a:gdLst/>
            <a:ahLst/>
            <a:cxnLst/>
            <a:rect r="r" b="b" t="t" l="l"/>
            <a:pathLst>
              <a:path h="1004252" w="1133370">
                <a:moveTo>
                  <a:pt x="0" y="0"/>
                </a:moveTo>
                <a:lnTo>
                  <a:pt x="1133369" y="0"/>
                </a:lnTo>
                <a:lnTo>
                  <a:pt x="1133369" y="1004251"/>
                </a:lnTo>
                <a:lnTo>
                  <a:pt x="0" y="10042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616" t="-21386" r="-4620" b="-22497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4040330" y="6950829"/>
            <a:ext cx="1133370" cy="1004252"/>
          </a:xfrm>
          <a:custGeom>
            <a:avLst/>
            <a:gdLst/>
            <a:ahLst/>
            <a:cxnLst/>
            <a:rect r="r" b="b" t="t" l="l"/>
            <a:pathLst>
              <a:path h="1004252" w="1133370">
                <a:moveTo>
                  <a:pt x="0" y="0"/>
                </a:moveTo>
                <a:lnTo>
                  <a:pt x="1133369" y="0"/>
                </a:lnTo>
                <a:lnTo>
                  <a:pt x="1133369" y="1004251"/>
                </a:lnTo>
                <a:lnTo>
                  <a:pt x="0" y="10042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616" t="-21386" r="-4620" b="-22497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2417876" y="42677"/>
            <a:ext cx="3237188" cy="986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27"/>
              </a:lnSpc>
              <a:spcBef>
                <a:spcPct val="0"/>
              </a:spcBef>
            </a:pPr>
            <a:r>
              <a:rPr lang="en-US" sz="5805">
                <a:solidFill>
                  <a:srgbClr val="00569E"/>
                </a:solidFill>
                <a:latin typeface="Open Sans Extra Bold"/>
              </a:rPr>
              <a:t>Benefits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07640" y="42677"/>
            <a:ext cx="8321501" cy="986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27"/>
              </a:lnSpc>
              <a:spcBef>
                <a:spcPct val="0"/>
              </a:spcBef>
            </a:pPr>
            <a:r>
              <a:rPr lang="en-US" sz="5805">
                <a:solidFill>
                  <a:srgbClr val="00569E"/>
                </a:solidFill>
                <a:latin typeface="Open Sans Extra Bold"/>
              </a:rPr>
              <a:t>Competitive Analysis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172476" y="1061841"/>
            <a:ext cx="5954497" cy="713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Canva Sans Bold"/>
              </a:rPr>
              <a:t>Personalized Learning:</a:t>
            </a:r>
            <a:r>
              <a:rPr lang="en-US" sz="2700">
                <a:solidFill>
                  <a:srgbClr val="000000"/>
                </a:solidFill>
                <a:latin typeface="Canva Sans"/>
              </a:rPr>
              <a:t> Tailors education through </a:t>
            </a:r>
            <a:r>
              <a:rPr lang="en-US" sz="2700">
                <a:solidFill>
                  <a:srgbClr val="000000"/>
                </a:solidFill>
                <a:latin typeface="Canva Sans"/>
              </a:rPr>
              <a:t>AI-driven analysis of </a:t>
            </a:r>
            <a:r>
              <a:rPr lang="en-US" sz="2700">
                <a:solidFill>
                  <a:srgbClr val="000000"/>
                </a:solidFill>
                <a:latin typeface="Canva Sans Bold"/>
              </a:rPr>
              <a:t>behaviors</a:t>
            </a:r>
            <a:r>
              <a:rPr lang="en-US" sz="2700">
                <a:solidFill>
                  <a:srgbClr val="000000"/>
                </a:solidFill>
                <a:latin typeface="Canva Sans"/>
              </a:rPr>
              <a:t> and </a:t>
            </a:r>
            <a:r>
              <a:rPr lang="en-US" sz="2700">
                <a:solidFill>
                  <a:srgbClr val="000000"/>
                </a:solidFill>
                <a:latin typeface="Canva Sans Bold"/>
              </a:rPr>
              <a:t>personalities</a:t>
            </a:r>
            <a:r>
              <a:rPr lang="en-US" sz="2700">
                <a:solidFill>
                  <a:srgbClr val="000000"/>
                </a:solidFill>
                <a:latin typeface="Canva Sans"/>
              </a:rPr>
              <a:t>.</a:t>
            </a:r>
          </a:p>
          <a:p>
            <a:pPr algn="l">
              <a:lnSpc>
                <a:spcPts val="3779"/>
              </a:lnSpc>
            </a:pPr>
          </a:p>
          <a:p>
            <a:pPr algn="l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Canva Sans Bold"/>
              </a:rPr>
              <a:t>Boosts Engagement:</a:t>
            </a:r>
            <a:r>
              <a:rPr lang="en-US" sz="2700">
                <a:solidFill>
                  <a:srgbClr val="000000"/>
                </a:solidFill>
                <a:latin typeface="Canva Sans"/>
              </a:rPr>
              <a:t> Adapts to each student's </a:t>
            </a:r>
            <a:r>
              <a:rPr lang="en-US" sz="2700">
                <a:solidFill>
                  <a:srgbClr val="000000"/>
                </a:solidFill>
                <a:latin typeface="Canva Sans Bold"/>
              </a:rPr>
              <a:t>preferences</a:t>
            </a:r>
            <a:r>
              <a:rPr lang="en-US" sz="2700">
                <a:solidFill>
                  <a:srgbClr val="000000"/>
                </a:solidFill>
                <a:latin typeface="Canva Sans"/>
              </a:rPr>
              <a:t>, enhancing </a:t>
            </a:r>
            <a:r>
              <a:rPr lang="en-US" sz="2700">
                <a:solidFill>
                  <a:srgbClr val="000000"/>
                </a:solidFill>
                <a:latin typeface="Canva Sans Bold"/>
              </a:rPr>
              <a:t>engagement</a:t>
            </a:r>
            <a:r>
              <a:rPr lang="en-US" sz="2700">
                <a:solidFill>
                  <a:srgbClr val="000000"/>
                </a:solidFill>
                <a:latin typeface="Canva Sans"/>
              </a:rPr>
              <a:t> and </a:t>
            </a:r>
            <a:r>
              <a:rPr lang="en-US" sz="2700">
                <a:solidFill>
                  <a:srgbClr val="000000"/>
                </a:solidFill>
                <a:latin typeface="Canva Sans Bold"/>
              </a:rPr>
              <a:t>retention</a:t>
            </a:r>
            <a:r>
              <a:rPr lang="en-US" sz="2700">
                <a:solidFill>
                  <a:srgbClr val="000000"/>
                </a:solidFill>
                <a:latin typeface="Canva Sans"/>
              </a:rPr>
              <a:t>.</a:t>
            </a:r>
          </a:p>
          <a:p>
            <a:pPr algn="l">
              <a:lnSpc>
                <a:spcPts val="3779"/>
              </a:lnSpc>
            </a:pPr>
          </a:p>
          <a:p>
            <a:pPr algn="l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Canva Sans Bold"/>
              </a:rPr>
              <a:t>Insightful Analytics:</a:t>
            </a:r>
            <a:r>
              <a:rPr lang="en-US" sz="2700">
                <a:solidFill>
                  <a:srgbClr val="000000"/>
                </a:solidFill>
                <a:latin typeface="Canva Sans"/>
              </a:rPr>
              <a:t> Offers educators critical </a:t>
            </a:r>
            <a:r>
              <a:rPr lang="en-US" sz="2700">
                <a:solidFill>
                  <a:srgbClr val="000000"/>
                </a:solidFill>
                <a:latin typeface="Canva Sans Bold"/>
              </a:rPr>
              <a:t>insights</a:t>
            </a:r>
            <a:r>
              <a:rPr lang="en-US" sz="2700">
                <a:solidFill>
                  <a:srgbClr val="000000"/>
                </a:solidFill>
                <a:latin typeface="Canva Sans"/>
              </a:rPr>
              <a:t> into student progress for </a:t>
            </a:r>
            <a:r>
              <a:rPr lang="en-US" sz="2700">
                <a:solidFill>
                  <a:srgbClr val="000000"/>
                </a:solidFill>
                <a:latin typeface="Canva Sans Bold"/>
              </a:rPr>
              <a:t>targeted support</a:t>
            </a:r>
            <a:r>
              <a:rPr lang="en-US" sz="2700">
                <a:solidFill>
                  <a:srgbClr val="000000"/>
                </a:solidFill>
                <a:latin typeface="Canva Sans"/>
              </a:rPr>
              <a:t>.</a:t>
            </a:r>
          </a:p>
          <a:p>
            <a:pPr algn="l">
              <a:lnSpc>
                <a:spcPts val="3779"/>
              </a:lnSpc>
            </a:pP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6028272" y="3461991"/>
            <a:ext cx="1085925" cy="1080118"/>
          </a:xfrm>
          <a:custGeom>
            <a:avLst/>
            <a:gdLst/>
            <a:ahLst/>
            <a:cxnLst/>
            <a:rect r="r" b="b" t="t" l="l"/>
            <a:pathLst>
              <a:path h="1080118" w="1085925">
                <a:moveTo>
                  <a:pt x="0" y="0"/>
                </a:moveTo>
                <a:lnTo>
                  <a:pt x="1085926" y="0"/>
                </a:lnTo>
                <a:lnTo>
                  <a:pt x="1085926" y="1080118"/>
                </a:lnTo>
                <a:lnTo>
                  <a:pt x="0" y="10801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0557" t="-31418" r="-31299" b="-31308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7947545" y="3461991"/>
            <a:ext cx="1085925" cy="1080118"/>
          </a:xfrm>
          <a:custGeom>
            <a:avLst/>
            <a:gdLst/>
            <a:ahLst/>
            <a:cxnLst/>
            <a:rect r="r" b="b" t="t" l="l"/>
            <a:pathLst>
              <a:path h="1080118" w="1085925">
                <a:moveTo>
                  <a:pt x="0" y="0"/>
                </a:moveTo>
                <a:lnTo>
                  <a:pt x="1085925" y="0"/>
                </a:lnTo>
                <a:lnTo>
                  <a:pt x="1085925" y="1080118"/>
                </a:lnTo>
                <a:lnTo>
                  <a:pt x="0" y="10801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0557" t="-31418" r="-31299" b="-31308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9890540" y="3461991"/>
            <a:ext cx="1085925" cy="1080118"/>
          </a:xfrm>
          <a:custGeom>
            <a:avLst/>
            <a:gdLst/>
            <a:ahLst/>
            <a:cxnLst/>
            <a:rect r="r" b="b" t="t" l="l"/>
            <a:pathLst>
              <a:path h="1080118" w="1085925">
                <a:moveTo>
                  <a:pt x="0" y="0"/>
                </a:moveTo>
                <a:lnTo>
                  <a:pt x="1085925" y="0"/>
                </a:lnTo>
                <a:lnTo>
                  <a:pt x="1085925" y="1080118"/>
                </a:lnTo>
                <a:lnTo>
                  <a:pt x="0" y="10801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0557" t="-31418" r="-31299" b="-31308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4087774" y="8027320"/>
            <a:ext cx="1085925" cy="1080118"/>
          </a:xfrm>
          <a:custGeom>
            <a:avLst/>
            <a:gdLst/>
            <a:ahLst/>
            <a:cxnLst/>
            <a:rect r="r" b="b" t="t" l="l"/>
            <a:pathLst>
              <a:path h="1080118" w="1085925">
                <a:moveTo>
                  <a:pt x="0" y="0"/>
                </a:moveTo>
                <a:lnTo>
                  <a:pt x="1085925" y="0"/>
                </a:lnTo>
                <a:lnTo>
                  <a:pt x="1085925" y="1080119"/>
                </a:lnTo>
                <a:lnTo>
                  <a:pt x="0" y="10801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0557" t="-31418" r="-31299" b="-31308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9890540" y="8021361"/>
            <a:ext cx="1085925" cy="1080118"/>
          </a:xfrm>
          <a:custGeom>
            <a:avLst/>
            <a:gdLst/>
            <a:ahLst/>
            <a:cxnLst/>
            <a:rect r="r" b="b" t="t" l="l"/>
            <a:pathLst>
              <a:path h="1080118" w="1085925">
                <a:moveTo>
                  <a:pt x="0" y="0"/>
                </a:moveTo>
                <a:lnTo>
                  <a:pt x="1085925" y="0"/>
                </a:lnTo>
                <a:lnTo>
                  <a:pt x="1085925" y="1080118"/>
                </a:lnTo>
                <a:lnTo>
                  <a:pt x="0" y="10801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0557" t="-31418" r="-31299" b="-31308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6028272" y="6882257"/>
            <a:ext cx="1085925" cy="1080118"/>
          </a:xfrm>
          <a:custGeom>
            <a:avLst/>
            <a:gdLst/>
            <a:ahLst/>
            <a:cxnLst/>
            <a:rect r="r" b="b" t="t" l="l"/>
            <a:pathLst>
              <a:path h="1080118" w="1085925">
                <a:moveTo>
                  <a:pt x="0" y="0"/>
                </a:moveTo>
                <a:lnTo>
                  <a:pt x="1085926" y="0"/>
                </a:lnTo>
                <a:lnTo>
                  <a:pt x="1085926" y="1080118"/>
                </a:lnTo>
                <a:lnTo>
                  <a:pt x="0" y="10801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0557" t="-31418" r="-31299" b="-31308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7947545" y="6882257"/>
            <a:ext cx="1085925" cy="1080118"/>
          </a:xfrm>
          <a:custGeom>
            <a:avLst/>
            <a:gdLst/>
            <a:ahLst/>
            <a:cxnLst/>
            <a:rect r="r" b="b" t="t" l="l"/>
            <a:pathLst>
              <a:path h="1080118" w="1085925">
                <a:moveTo>
                  <a:pt x="0" y="0"/>
                </a:moveTo>
                <a:lnTo>
                  <a:pt x="1085925" y="0"/>
                </a:lnTo>
                <a:lnTo>
                  <a:pt x="1085925" y="1080118"/>
                </a:lnTo>
                <a:lnTo>
                  <a:pt x="0" y="10801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0557" t="-31418" r="-31299" b="-31308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9890540" y="6882257"/>
            <a:ext cx="1085925" cy="1080118"/>
          </a:xfrm>
          <a:custGeom>
            <a:avLst/>
            <a:gdLst/>
            <a:ahLst/>
            <a:cxnLst/>
            <a:rect r="r" b="b" t="t" l="l"/>
            <a:pathLst>
              <a:path h="1080118" w="1085925">
                <a:moveTo>
                  <a:pt x="0" y="0"/>
                </a:moveTo>
                <a:lnTo>
                  <a:pt x="1085925" y="0"/>
                </a:lnTo>
                <a:lnTo>
                  <a:pt x="1085925" y="1080118"/>
                </a:lnTo>
                <a:lnTo>
                  <a:pt x="0" y="10801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0557" t="-31418" r="-31299" b="-31308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4040330" y="2360482"/>
            <a:ext cx="1133370" cy="1004252"/>
          </a:xfrm>
          <a:custGeom>
            <a:avLst/>
            <a:gdLst/>
            <a:ahLst/>
            <a:cxnLst/>
            <a:rect r="r" b="b" t="t" l="l"/>
            <a:pathLst>
              <a:path h="1004252" w="1133370">
                <a:moveTo>
                  <a:pt x="0" y="0"/>
                </a:moveTo>
                <a:lnTo>
                  <a:pt x="1133369" y="0"/>
                </a:lnTo>
                <a:lnTo>
                  <a:pt x="1133369" y="1004252"/>
                </a:lnTo>
                <a:lnTo>
                  <a:pt x="0" y="10042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616" t="-21386" r="-4620" b="-22497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9866817" y="2360482"/>
            <a:ext cx="1133370" cy="1004252"/>
          </a:xfrm>
          <a:custGeom>
            <a:avLst/>
            <a:gdLst/>
            <a:ahLst/>
            <a:cxnLst/>
            <a:rect r="r" b="b" t="t" l="l"/>
            <a:pathLst>
              <a:path h="1004252" w="1133370">
                <a:moveTo>
                  <a:pt x="0" y="0"/>
                </a:moveTo>
                <a:lnTo>
                  <a:pt x="1133370" y="0"/>
                </a:lnTo>
                <a:lnTo>
                  <a:pt x="1133370" y="1004252"/>
                </a:lnTo>
                <a:lnTo>
                  <a:pt x="0" y="10042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616" t="-21386" r="-4620" b="-22497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6004550" y="2313024"/>
            <a:ext cx="1085925" cy="1080118"/>
          </a:xfrm>
          <a:custGeom>
            <a:avLst/>
            <a:gdLst/>
            <a:ahLst/>
            <a:cxnLst/>
            <a:rect r="r" b="b" t="t" l="l"/>
            <a:pathLst>
              <a:path h="1080118" w="1085925">
                <a:moveTo>
                  <a:pt x="0" y="0"/>
                </a:moveTo>
                <a:lnTo>
                  <a:pt x="1085926" y="0"/>
                </a:lnTo>
                <a:lnTo>
                  <a:pt x="1085926" y="1080118"/>
                </a:lnTo>
                <a:lnTo>
                  <a:pt x="0" y="10801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0557" t="-31418" r="-31299" b="-31308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7919151" y="2313024"/>
            <a:ext cx="1085925" cy="1080118"/>
          </a:xfrm>
          <a:custGeom>
            <a:avLst/>
            <a:gdLst/>
            <a:ahLst/>
            <a:cxnLst/>
            <a:rect r="r" b="b" t="t" l="l"/>
            <a:pathLst>
              <a:path h="1080118" w="1085925">
                <a:moveTo>
                  <a:pt x="0" y="0"/>
                </a:moveTo>
                <a:lnTo>
                  <a:pt x="1085925" y="0"/>
                </a:lnTo>
                <a:lnTo>
                  <a:pt x="1085925" y="1080118"/>
                </a:lnTo>
                <a:lnTo>
                  <a:pt x="0" y="10801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0557" t="-31418" r="-31299" b="-31308"/>
            </a:stretch>
          </a:blipFill>
        </p:spPr>
      </p:sp>
      <p:graphicFrame>
        <p:nvGraphicFramePr>
          <p:cNvPr name="Table 32" id="32"/>
          <p:cNvGraphicFramePr>
            <a:graphicFrameLocks noGrp="true"/>
          </p:cNvGraphicFramePr>
          <p:nvPr/>
        </p:nvGraphicFramePr>
        <p:xfrm>
          <a:off x="307640" y="1113479"/>
          <a:ext cx="11007586" cy="8040002"/>
        </p:xfrm>
        <a:graphic>
          <a:graphicData uri="http://schemas.openxmlformats.org/drawingml/2006/table">
            <a:tbl>
              <a:tblPr/>
              <a:tblGrid>
                <a:gridCol w="3349224"/>
                <a:gridCol w="1881362"/>
                <a:gridCol w="2014274"/>
                <a:gridCol w="1806407"/>
                <a:gridCol w="1956318"/>
              </a:tblGrid>
              <a:tr h="114753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Open Sans Extra Bold Bold"/>
                        </a:rPr>
                        <a:t>Feature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Open Sans Extra Bold Bold"/>
                        </a:rPr>
                        <a:t>BrainCraft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Open Sans Extra Bold Bold"/>
                        </a:rPr>
                        <a:t>McGraw Hill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Open Sans Extra Bold Bold"/>
                        </a:rPr>
                        <a:t>Pearson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Open Sans Extra Bold Bold"/>
                        </a:rPr>
                        <a:t>Adaptemy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5025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Open Sans Extra Bold Semi-Bold"/>
                        </a:rPr>
                        <a:t>AI-Driven Personalization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4844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Open Sans Extra Bold Semi-Bold"/>
                        </a:rPr>
                        <a:t>Behavioral &amp; Personality Analysis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4844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Open Sans Extra Bold Semi-Bold"/>
                        </a:rPr>
                        <a:t>Real-Time </a:t>
                      </a:r>
                      <a:endParaRPr lang="en-US" sz="1100"/>
                    </a:p>
                    <a:p>
                      <a:pPr algn="ctr">
                        <a:lnSpc>
                          <a:spcPts val="2659"/>
                        </a:lnSpc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Open Sans Extra Bold Semi-Bold"/>
                        </a:rPr>
                        <a:t>Feedback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4844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Open Sans Extra Bold Semi-Bold"/>
                        </a:rPr>
                        <a:t>Integration with </a:t>
                      </a:r>
                      <a:endParaRPr lang="en-US" sz="1100"/>
                    </a:p>
                    <a:p>
                      <a:pPr algn="ctr">
                        <a:lnSpc>
                          <a:spcPts val="2659"/>
                        </a:lnSpc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Open Sans Extra Bold Semi-Bold"/>
                        </a:rPr>
                        <a:t>LMS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4844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Open Sans Extra Bold Semi-Bold"/>
                        </a:rPr>
                        <a:t>Customized Content Generation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4844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Open Sans Extra Bold Semi-Bold"/>
                        </a:rPr>
                        <a:t>Global Market Presence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DAGEOhCX52s</dc:identifier>
  <dcterms:modified xsi:type="dcterms:W3CDTF">2011-08-01T06:04:30Z</dcterms:modified>
  <cp:revision>1</cp:revision>
  <dc:title>BrainCraft</dc:title>
</cp:coreProperties>
</file>

<file path=docProps/thumbnail.jpeg>
</file>